
<file path=[Content_Types].xml><?xml version="1.0" encoding="utf-8"?>
<Types xmlns="http://schemas.openxmlformats.org/package/2006/content-types">
  <Default Extension="xml" ContentType="application/xml"/>
  <Default Extension="png" ContentType="image/png"/>
  <Default Extension="wdp" ContentType="image/vnd.ms-photo"/>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 id="2147483662" r:id="rId3"/>
  </p:sldMasterIdLst>
  <p:notesMasterIdLst>
    <p:notesMasterId r:id="rId5"/>
  </p:notesMasterIdLst>
  <p:sldIdLst>
    <p:sldId id="301" r:id="rId4"/>
    <p:sldId id="303" r:id="rId6"/>
    <p:sldId id="306" r:id="rId7"/>
    <p:sldId id="305" r:id="rId8"/>
    <p:sldId id="302" r:id="rId9"/>
    <p:sldId id="271" r:id="rId10"/>
    <p:sldId id="272" r:id="rId11"/>
    <p:sldId id="273" r:id="rId12"/>
    <p:sldId id="297" r:id="rId13"/>
    <p:sldId id="298" r:id="rId14"/>
    <p:sldId id="299" r:id="rId15"/>
    <p:sldId id="279" r:id="rId16"/>
    <p:sldId id="280" r:id="rId17"/>
    <p:sldId id="281" r:id="rId18"/>
    <p:sldId id="282" r:id="rId19"/>
    <p:sldId id="283" r:id="rId20"/>
    <p:sldId id="284" r:id="rId21"/>
    <p:sldId id="285" r:id="rId22"/>
    <p:sldId id="291" r:id="rId23"/>
    <p:sldId id="292" r:id="rId24"/>
    <p:sldId id="293" r:id="rId25"/>
    <p:sldId id="294" r:id="rId26"/>
    <p:sldId id="295"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27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snapToGrid="0">
      <p:cViewPr varScale="1">
        <p:scale>
          <a:sx n="111" d="100"/>
          <a:sy n="111" d="100"/>
        </p:scale>
        <p:origin x="432"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customXml" Target="../customXml/item3.xml"/><Relationship Id="rId50" Type="http://schemas.openxmlformats.org/officeDocument/2006/relationships/customXml" Target="../customXml/item2.xml"/><Relationship Id="rId5" Type="http://schemas.openxmlformats.org/officeDocument/2006/relationships/notesMaster" Target="notesMasters/notesMaster1.xml"/><Relationship Id="rId49" Type="http://schemas.openxmlformats.org/officeDocument/2006/relationships/customXml" Target="../customXml/item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6E128-7848-41C8-9D17-DA3B35E5052C}"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6E128-7848-41C8-9D17-DA3B35E5052C}"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6E128-7848-41C8-9D17-DA3B35E5052C}"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9E57DC2-970A-4B3E-BB1C-7A09969E49DF}" type="slidenum">
              <a:rPr lang="en-US" smtClean="0"/>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age">
    <p:spTree>
      <p:nvGrpSpPr>
        <p:cNvPr id="1" name=""/>
        <p:cNvGrpSpPr/>
        <p:nvPr/>
      </p:nvGrpSpPr>
      <p:grpSpPr>
        <a:xfrm>
          <a:off x="0" y="0"/>
          <a:ext cx="0" cy="0"/>
          <a:chOff x="0" y="0"/>
          <a:chExt cx="0" cy="0"/>
        </a:xfrm>
      </p:grpSpPr>
      <p:sp>
        <p:nvSpPr>
          <p:cNvPr id="2" name="Rectangle 1"/>
          <p:cNvSpPr/>
          <p:nvPr userDrawn="1"/>
        </p:nvSpPr>
        <p:spPr>
          <a:xfrm>
            <a:off x="0" y="-32004"/>
            <a:ext cx="12192000" cy="692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p:cNvSpPr>
            <a:spLocks noGrp="1"/>
          </p:cNvSpPr>
          <p:nvPr>
            <p:ph type="pic" sz="quarter" idx="15"/>
          </p:nvPr>
        </p:nvSpPr>
        <p:spPr>
          <a:xfrm>
            <a:off x="0" y="-32004"/>
            <a:ext cx="12192000" cy="6912864"/>
          </a:xfrm>
        </p:spPr>
        <p:txBody>
          <a:bodyPr/>
          <a:lstStyle>
            <a:lvl1pPr marL="0" indent="0" algn="ctr">
              <a:buNone/>
              <a:defRPr/>
            </a:lvl1pPr>
          </a:lstStyle>
          <a:p>
            <a:r>
              <a:rPr lang="en-US"/>
              <a:t>Click icon to add picture</a:t>
            </a:r>
            <a:endParaRPr lang="en-US" dirty="0"/>
          </a:p>
        </p:txBody>
      </p:sp>
      <p:sp>
        <p:nvSpPr>
          <p:cNvPr id="12" name="Rectangle 3"/>
          <p:cNvSpPr/>
          <p:nvPr userDrawn="1"/>
        </p:nvSpPr>
        <p:spPr>
          <a:xfrm>
            <a:off x="0" y="-32004"/>
            <a:ext cx="2564804" cy="6922008"/>
          </a:xfrm>
          <a:custGeom>
            <a:avLst/>
            <a:gdLst>
              <a:gd name="connsiteX0" fmla="*/ 0 w 2640648"/>
              <a:gd name="connsiteY0" fmla="*/ 0 h 6859749"/>
              <a:gd name="connsiteX1" fmla="*/ 2640648 w 2640648"/>
              <a:gd name="connsiteY1" fmla="*/ 0 h 6859749"/>
              <a:gd name="connsiteX2" fmla="*/ 2640648 w 2640648"/>
              <a:gd name="connsiteY2" fmla="*/ 6859749 h 6859749"/>
              <a:gd name="connsiteX3" fmla="*/ 0 w 2640648"/>
              <a:gd name="connsiteY3" fmla="*/ 6859749 h 6859749"/>
              <a:gd name="connsiteX4" fmla="*/ 0 w 2640648"/>
              <a:gd name="connsiteY4" fmla="*/ 0 h 6859749"/>
              <a:gd name="connsiteX0-1" fmla="*/ 0 w 2640648"/>
              <a:gd name="connsiteY0-2" fmla="*/ 0 h 6859749"/>
              <a:gd name="connsiteX1-3" fmla="*/ 1999625 w 2640648"/>
              <a:gd name="connsiteY1-4" fmla="*/ 0 h 6859749"/>
              <a:gd name="connsiteX2-5" fmla="*/ 2640648 w 2640648"/>
              <a:gd name="connsiteY2-6" fmla="*/ 6859749 h 6859749"/>
              <a:gd name="connsiteX3-7" fmla="*/ 0 w 2640648"/>
              <a:gd name="connsiteY3-8" fmla="*/ 6859749 h 6859749"/>
              <a:gd name="connsiteX4-9" fmla="*/ 0 w 2640648"/>
              <a:gd name="connsiteY4-10" fmla="*/ 0 h 6859749"/>
              <a:gd name="connsiteX0-11" fmla="*/ 0 w 2046760"/>
              <a:gd name="connsiteY0-12" fmla="*/ 0 h 6859749"/>
              <a:gd name="connsiteX1-13" fmla="*/ 1999625 w 2046760"/>
              <a:gd name="connsiteY1-14" fmla="*/ 0 h 6859749"/>
              <a:gd name="connsiteX2-15" fmla="*/ 2046760 w 2046760"/>
              <a:gd name="connsiteY2-16" fmla="*/ 6859749 h 6859749"/>
              <a:gd name="connsiteX3-17" fmla="*/ 0 w 2046760"/>
              <a:gd name="connsiteY3-18" fmla="*/ 6859749 h 6859749"/>
              <a:gd name="connsiteX4-19" fmla="*/ 0 w 2046760"/>
              <a:gd name="connsiteY4-20" fmla="*/ 0 h 6859749"/>
              <a:gd name="connsiteX0-21" fmla="*/ 0 w 2567481"/>
              <a:gd name="connsiteY0-22" fmla="*/ 0 h 6859749"/>
              <a:gd name="connsiteX1-23" fmla="*/ 1999625 w 2567481"/>
              <a:gd name="connsiteY1-24" fmla="*/ 0 h 6859749"/>
              <a:gd name="connsiteX2-25" fmla="*/ 2046760 w 2567481"/>
              <a:gd name="connsiteY2-26" fmla="*/ 6859749 h 6859749"/>
              <a:gd name="connsiteX3-27" fmla="*/ 0 w 2567481"/>
              <a:gd name="connsiteY3-28" fmla="*/ 6859749 h 6859749"/>
              <a:gd name="connsiteX4-29" fmla="*/ 0 w 2567481"/>
              <a:gd name="connsiteY4-30" fmla="*/ 0 h 6859749"/>
              <a:gd name="connsiteX0-31" fmla="*/ 0 w 2606088"/>
              <a:gd name="connsiteY0-32" fmla="*/ 0 h 6859749"/>
              <a:gd name="connsiteX1-33" fmla="*/ 1999625 w 2606088"/>
              <a:gd name="connsiteY1-34" fmla="*/ 0 h 6859749"/>
              <a:gd name="connsiteX2-35" fmla="*/ 2046760 w 2606088"/>
              <a:gd name="connsiteY2-36" fmla="*/ 6859749 h 6859749"/>
              <a:gd name="connsiteX3-37" fmla="*/ 0 w 2606088"/>
              <a:gd name="connsiteY3-38" fmla="*/ 6859749 h 6859749"/>
              <a:gd name="connsiteX4-39" fmla="*/ 0 w 2606088"/>
              <a:gd name="connsiteY4-40" fmla="*/ 0 h 6859749"/>
              <a:gd name="connsiteX0-41" fmla="*/ 0 w 2600807"/>
              <a:gd name="connsiteY0-42" fmla="*/ 0 h 6859749"/>
              <a:gd name="connsiteX1-43" fmla="*/ 1980771 w 2600807"/>
              <a:gd name="connsiteY1-44" fmla="*/ 0 h 6859749"/>
              <a:gd name="connsiteX2-45" fmla="*/ 2046760 w 2600807"/>
              <a:gd name="connsiteY2-46" fmla="*/ 6859749 h 6859749"/>
              <a:gd name="connsiteX3-47" fmla="*/ 0 w 2600807"/>
              <a:gd name="connsiteY3-48" fmla="*/ 6859749 h 6859749"/>
              <a:gd name="connsiteX4-49" fmla="*/ 0 w 2600807"/>
              <a:gd name="connsiteY4-50" fmla="*/ 0 h 6859749"/>
              <a:gd name="connsiteX0-51" fmla="*/ 0 w 2592015"/>
              <a:gd name="connsiteY0-52" fmla="*/ 0 h 6859749"/>
              <a:gd name="connsiteX1-53" fmla="*/ 1980771 w 2592015"/>
              <a:gd name="connsiteY1-54" fmla="*/ 0 h 6859749"/>
              <a:gd name="connsiteX2-55" fmla="*/ 2046760 w 2592015"/>
              <a:gd name="connsiteY2-56" fmla="*/ 6859749 h 6859749"/>
              <a:gd name="connsiteX3-57" fmla="*/ 0 w 2592015"/>
              <a:gd name="connsiteY3-58" fmla="*/ 6859749 h 6859749"/>
              <a:gd name="connsiteX4-59" fmla="*/ 0 w 2592015"/>
              <a:gd name="connsiteY4-60" fmla="*/ 0 h 6859749"/>
              <a:gd name="connsiteX0-61" fmla="*/ 0 w 2592015"/>
              <a:gd name="connsiteY0-62" fmla="*/ 0 h 6859749"/>
              <a:gd name="connsiteX1-63" fmla="*/ 1980771 w 2592015"/>
              <a:gd name="connsiteY1-64" fmla="*/ 0 h 6859749"/>
              <a:gd name="connsiteX2-65" fmla="*/ 2046760 w 2592015"/>
              <a:gd name="connsiteY2-66" fmla="*/ 6859749 h 6859749"/>
              <a:gd name="connsiteX3-67" fmla="*/ 0 w 2592015"/>
              <a:gd name="connsiteY3-68" fmla="*/ 6859749 h 6859749"/>
              <a:gd name="connsiteX4-69" fmla="*/ 0 w 2592015"/>
              <a:gd name="connsiteY4-70" fmla="*/ 0 h 6859749"/>
              <a:gd name="connsiteX0-71" fmla="*/ 0 w 2564804"/>
              <a:gd name="connsiteY0-72" fmla="*/ 0 h 6859749"/>
              <a:gd name="connsiteX1-73" fmla="*/ 1980771 w 2564804"/>
              <a:gd name="connsiteY1-74" fmla="*/ 0 h 6859749"/>
              <a:gd name="connsiteX2-75" fmla="*/ 2046760 w 2564804"/>
              <a:gd name="connsiteY2-76" fmla="*/ 6859749 h 6859749"/>
              <a:gd name="connsiteX3-77" fmla="*/ 0 w 2564804"/>
              <a:gd name="connsiteY3-78" fmla="*/ 6859749 h 6859749"/>
              <a:gd name="connsiteX4-79" fmla="*/ 0 w 2564804"/>
              <a:gd name="connsiteY4-80" fmla="*/ 0 h 68597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4804" h="6859749">
                <a:moveTo>
                  <a:pt x="0" y="0"/>
                </a:moveTo>
                <a:lnTo>
                  <a:pt x="1980771" y="0"/>
                </a:lnTo>
                <a:cubicBezTo>
                  <a:pt x="2005910" y="174979"/>
                  <a:pt x="3237679" y="2838634"/>
                  <a:pt x="2046760" y="6859749"/>
                </a:cubicBezTo>
                <a:lnTo>
                  <a:pt x="0" y="68597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4" hasCustomPrompt="1"/>
          </p:nvPr>
        </p:nvSpPr>
        <p:spPr>
          <a:xfrm>
            <a:off x="3106594" y="3787548"/>
            <a:ext cx="7148512" cy="1382712"/>
          </a:xfrm>
        </p:spPr>
        <p:txBody>
          <a:bodyPr>
            <a:normAutofit/>
          </a:bodyPr>
          <a:lstStyle>
            <a:lvl1pPr marL="0" indent="0">
              <a:buNone/>
              <a:defRPr sz="4100">
                <a:solidFill>
                  <a:schemeClr val="tx1">
                    <a:lumMod val="65000"/>
                    <a:lumOff val="35000"/>
                  </a:schemeClr>
                </a:solidFill>
                <a:effectLst>
                  <a:outerShdw blurRad="38100" dist="38100" dir="2700000" algn="tl">
                    <a:srgbClr val="000000">
                      <a:alpha val="43137"/>
                    </a:srgbClr>
                  </a:outerShdw>
                </a:effectLst>
              </a:defRPr>
            </a:lvl1pPr>
          </a:lstStyle>
          <a:p>
            <a:pPr lvl="0"/>
            <a:r>
              <a:rPr lang="en-US" dirty="0"/>
              <a:t>Click to add subtitle</a:t>
            </a:r>
            <a:endParaRPr lang="en-US" dirty="0"/>
          </a:p>
        </p:txBody>
      </p:sp>
      <p:sp>
        <p:nvSpPr>
          <p:cNvPr id="15" name="Title 14"/>
          <p:cNvSpPr>
            <a:spLocks noGrp="1"/>
          </p:cNvSpPr>
          <p:nvPr>
            <p:ph type="title" hasCustomPrompt="1"/>
          </p:nvPr>
        </p:nvSpPr>
        <p:spPr>
          <a:xfrm>
            <a:off x="3061689" y="2349659"/>
            <a:ext cx="8292111" cy="1399667"/>
          </a:xfrm>
        </p:spPr>
        <p:txBody>
          <a:bodyPr anchor="b">
            <a:noAutofit/>
          </a:bodyPr>
          <a:lstStyle>
            <a:lvl1pPr>
              <a:defRPr sz="8200">
                <a:solidFill>
                  <a:schemeClr val="tx1">
                    <a:lumMod val="65000"/>
                    <a:lumOff val="35000"/>
                  </a:schemeClr>
                </a:solidFill>
                <a:effectLst>
                  <a:outerShdw blurRad="38100" dist="38100" dir="2700000" algn="tl">
                    <a:srgbClr val="000000">
                      <a:alpha val="43137"/>
                    </a:srgbClr>
                  </a:outerShdw>
                </a:effectLst>
                <a:latin typeface="+mn-lt"/>
              </a:defRPr>
            </a:lvl1pPr>
          </a:lstStyle>
          <a:p>
            <a:r>
              <a:rPr lang="en-US" dirty="0"/>
              <a:t>Click to add Title</a:t>
            </a:r>
            <a:endParaRPr lang="en-US" dirty="0"/>
          </a:p>
        </p:txBody>
      </p:sp>
      <p:sp>
        <p:nvSpPr>
          <p:cNvPr id="7" name="Date Placeholder 6"/>
          <p:cNvSpPr>
            <a:spLocks noGrp="1"/>
          </p:cNvSpPr>
          <p:nvPr>
            <p:ph type="dt" sz="half" idx="16"/>
          </p:nvPr>
        </p:nvSpPr>
        <p:spPr/>
        <p:txBody>
          <a:bodyPr/>
          <a:lstStyle/>
          <a:p>
            <a:fld id="{79E3C6BB-94B4-4057-A3BC-13D6F990109B}" type="datetimeFigureOut">
              <a:rPr lang="en-US" noProof="0" smtClean="0"/>
            </a:fld>
            <a:endParaRPr lang="en-US" noProof="0"/>
          </a:p>
        </p:txBody>
      </p:sp>
      <p:sp>
        <p:nvSpPr>
          <p:cNvPr id="8" name="Footer Placeholder 7"/>
          <p:cNvSpPr>
            <a:spLocks noGrp="1"/>
          </p:cNvSpPr>
          <p:nvPr>
            <p:ph type="ftr" sz="quarter" idx="17"/>
          </p:nvPr>
        </p:nvSpPr>
        <p:spPr/>
        <p:txBody>
          <a:bodyPr/>
          <a:lstStyle/>
          <a:p>
            <a:endParaRPr lang="en-US" noProof="0"/>
          </a:p>
        </p:txBody>
      </p:sp>
      <p:sp>
        <p:nvSpPr>
          <p:cNvPr id="9" name="Slide Number Placeholder 8"/>
          <p:cNvSpPr>
            <a:spLocks noGrp="1"/>
          </p:cNvSpPr>
          <p:nvPr>
            <p:ph type="sldNum" sz="quarter" idx="18"/>
          </p:nvPr>
        </p:nvSpPr>
        <p:spPr/>
        <p:txBody>
          <a:bodyPr/>
          <a:lstStyle/>
          <a:p>
            <a:fld id="{E7F6F2DD-221D-4991-BA23-B2C16AFFF246}" type="slidenum">
              <a:rPr lang="en-US" noProof="0" smtClean="0"/>
            </a:fld>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Blank with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Autofit/>
          </a:bodyPr>
          <a:lstStyle>
            <a:lvl1pPr>
              <a:defRPr lang="en-US" dirty="0"/>
            </a:lvl1pPr>
          </a:lstStyle>
          <a:p>
            <a:pPr lvl="0"/>
            <a:r>
              <a:rPr lang="en-US" dirty="0"/>
              <a:t>Click to add title</a:t>
            </a:r>
            <a:endParaRPr lang="en-US" dirty="0"/>
          </a:p>
        </p:txBody>
      </p:sp>
      <p:sp>
        <p:nvSpPr>
          <p:cNvPr id="6" name="Date Placeholder 5"/>
          <p:cNvSpPr>
            <a:spLocks noGrp="1"/>
          </p:cNvSpPr>
          <p:nvPr>
            <p:ph type="dt" sz="half" idx="10"/>
          </p:nvPr>
        </p:nvSpPr>
        <p:spPr/>
        <p:txBody>
          <a:bodyPr/>
          <a:lstStyle/>
          <a:p>
            <a:fld id="{79E3C6BB-94B4-4057-A3BC-13D6F990109B}" type="datetimeFigureOut">
              <a:rPr lang="en-US" noProof="0" smtClean="0"/>
            </a:fld>
            <a:endParaRPr lang="en-US" noProof="0"/>
          </a:p>
        </p:txBody>
      </p:sp>
      <p:sp>
        <p:nvSpPr>
          <p:cNvPr id="7" name="Footer Placeholder 6"/>
          <p:cNvSpPr>
            <a:spLocks noGrp="1"/>
          </p:cNvSpPr>
          <p:nvPr>
            <p:ph type="ftr" sz="quarter" idx="11"/>
          </p:nvPr>
        </p:nvSpPr>
        <p:spPr/>
        <p:txBody>
          <a:bodyPr/>
          <a:lstStyle/>
          <a:p>
            <a:endParaRPr lang="en-US" noProof="0"/>
          </a:p>
        </p:txBody>
      </p:sp>
      <p:sp>
        <p:nvSpPr>
          <p:cNvPr id="8" name="Slide Number Placeholder 7"/>
          <p:cNvSpPr>
            <a:spLocks noGrp="1"/>
          </p:cNvSpPr>
          <p:nvPr>
            <p:ph type="sldNum" sz="quarter" idx="12"/>
          </p:nvPr>
        </p:nvSpPr>
        <p:spPr/>
        <p:txBody>
          <a:bodyPr/>
          <a:lstStyle/>
          <a:p>
            <a:fld id="{E7F6F2DD-221D-4991-BA23-B2C16AFFF246}" type="slidenum">
              <a:rPr lang="en-US" noProof="0" smtClean="0"/>
            </a:fld>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3A52079-6997-47B8-B262-4ED5D2EA2D74}" type="datetime1">
              <a:rPr lang="en-US" smtClean="0"/>
            </a:fld>
            <a:endParaRPr lang="en-US" dirty="0"/>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9E57DC2-970A-4B3E-BB1C-7A09969E49DF}"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7B41ED8-AC2E-4560-8CC9-E6292DDF25B6}"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85238998-10EA-455D-8FDC-3EBC7E198582}"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5A4E9B6-2EC2-45E6-A437-DCC674AAC4AF}"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BF2D4FF3-940D-4DDE-86D8-82D5A8663636}" type="datetime1">
              <a:rPr lang="en-US" smtClean="0"/>
            </a:fld>
            <a:endParaRPr lang="en-US" dirty="0"/>
          </a:p>
        </p:txBody>
      </p:sp>
      <p:sp>
        <p:nvSpPr>
          <p:cNvPr id="8" name="Footer Placeholder 7"/>
          <p:cNvSpPr>
            <a:spLocks noGrp="1"/>
          </p:cNvSpPr>
          <p:nvPr>
            <p:ph type="ftr" sz="quarter" idx="11"/>
          </p:nvPr>
        </p:nvSpPr>
        <p:spPr/>
        <p:txBody>
          <a:bodyPr/>
          <a:p>
            <a:endParaRPr lang="en-US" dirty="0"/>
          </a:p>
        </p:txBody>
      </p:sp>
      <p:sp>
        <p:nvSpPr>
          <p:cNvPr id="9" name="Slide Number Placeholder 8"/>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C4955261-7117-41BB-BB79-8C1909625493}" type="datetime1">
              <a:rPr lang="en-US" smtClean="0"/>
            </a:fld>
            <a:endParaRPr lang="en-US" dirty="0"/>
          </a:p>
        </p:txBody>
      </p:sp>
      <p:sp>
        <p:nvSpPr>
          <p:cNvPr id="4" name="Footer Placeholder 3"/>
          <p:cNvSpPr>
            <a:spLocks noGrp="1"/>
          </p:cNvSpPr>
          <p:nvPr>
            <p:ph type="ftr" sz="quarter" idx="11"/>
          </p:nvPr>
        </p:nvSpPr>
        <p:spPr/>
        <p:txBody>
          <a:bodyPr/>
          <a:p>
            <a:endParaRPr lang="en-US" dirty="0"/>
          </a:p>
        </p:txBody>
      </p:sp>
      <p:sp>
        <p:nvSpPr>
          <p:cNvPr id="5" name="Slide Number Placeholder 4"/>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1E204D7-DE7F-414C-8571-0012DE9EFCDB}" type="datetime1">
              <a:rPr lang="en-US" smtClean="0"/>
            </a:fld>
            <a:endParaRPr lang="en-US" dirty="0"/>
          </a:p>
        </p:txBody>
      </p:sp>
      <p:sp>
        <p:nvSpPr>
          <p:cNvPr id="3" name="Footer Placeholder 2"/>
          <p:cNvSpPr>
            <a:spLocks noGrp="1"/>
          </p:cNvSpPr>
          <p:nvPr>
            <p:ph type="ftr" sz="quarter" idx="11"/>
          </p:nvPr>
        </p:nvSpPr>
        <p:spPr/>
        <p:txBody>
          <a:bodyPr/>
          <a:p>
            <a:endParaRPr lang="en-US" dirty="0"/>
          </a:p>
        </p:txBody>
      </p:sp>
      <p:sp>
        <p:nvSpPr>
          <p:cNvPr id="4" name="Slide Number Placeholder 3"/>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BE378FF3-85EA-48E5-8D8C-1DB156807E49}"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73F94F13-1676-4B68-A383-661B657F6E63}"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CAC80CA-06EA-4D97-A1EC-F2A229B592C4}"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AA60CC4-6CA2-4A99-B83B-711E420D000E}"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69E57DC2-970A-4B3E-BB1C-7A09969E49DF}" type="slidenum">
              <a:rPr lang="en-US" smtClean="0"/>
            </a:fld>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5238998-10EA-455D-8FDC-3EBC7E19858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1E204D7-DE7F-414C-8571-0012DE9EFCDB}"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E378FF3-85EA-48E5-8D8C-1DB156807E49}"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3F94F13-1676-4B68-A383-661B657F6E6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image" Target="../media/image5.jpeg"/><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CB83234-995D-4149-8E1E-BC120E9070D5}" type="datetime1">
              <a:rPr lang="en-US" smtClean="0"/>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9E57DC2-970A-4B3E-BB1C-7A09969E49DF}" type="slidenum">
              <a:rPr lang="en-US" smtClean="0"/>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5CB83234-995D-4149-8E1E-BC120E9070D5}" type="datetime1">
              <a:rPr lang="en-US" smtClean="0"/>
            </a:fld>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69E57DC2-970A-4B3E-BB1C-7A09969E49D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38.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26.wdp"/><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Picture Placeholder 17" descr="Learn to Draw Background"/>
          <p:cNvPicPr>
            <a:picLocks noGrp="1" noChangeAspect="1"/>
          </p:cNvPicPr>
          <p:nvPr>
            <p:ph type="pic" sz="quarter" idx="15"/>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881"/>
          <a:stretch>
            <a:fillRect/>
          </a:stretch>
        </p:blipFill>
        <p:spPr>
          <a:xfrm>
            <a:off x="-8859" y="11"/>
            <a:ext cx="12191981" cy="6857989"/>
          </a:xfrm>
          <a:prstGeom prst="rect">
            <a:avLst/>
          </a:prstGeom>
        </p:spPr>
      </p:pic>
      <p:sp>
        <p:nvSpPr>
          <p:cNvPr id="21" name="Title 20"/>
          <p:cNvSpPr>
            <a:spLocks noGrp="1"/>
          </p:cNvSpPr>
          <p:nvPr>
            <p:ph type="title"/>
          </p:nvPr>
        </p:nvSpPr>
        <p:spPr>
          <a:xfrm>
            <a:off x="2853055" y="2056765"/>
            <a:ext cx="6485890" cy="1690370"/>
          </a:xfrm>
        </p:spPr>
        <p:txBody>
          <a:bodyPr vert="horz" lIns="91440" tIns="45720" rIns="91440" bIns="45720" rtlCol="0" anchor="b">
            <a:normAutofit/>
          </a:bodyPr>
          <a:lstStyle/>
          <a:p>
            <a:r>
              <a:rPr lang="en-US" sz="8000" dirty="0">
                <a:solidFill>
                  <a:srgbClr val="FFFFFF"/>
                </a:solidFill>
                <a:latin typeface="+mj-lt"/>
              </a:rPr>
              <a:t>Decision Tree</a:t>
            </a:r>
            <a:endParaRPr lang="en-US" sz="8000" b="1" dirty="0">
              <a:solidFill>
                <a:srgbClr val="FFFFFF"/>
              </a:solidFill>
              <a:latin typeface="+mj-lt"/>
            </a:endParaRPr>
          </a:p>
        </p:txBody>
      </p:sp>
      <p:cxnSp>
        <p:nvCxnSpPr>
          <p:cNvPr id="40" name="Straight Connector 39"/>
          <p:cNvCxnSpPr>
            <a:cxnSpLocks noGrp="1" noRot="1" noChangeAspect="1" noMove="1" noResize="1" noEditPoints="1" noAdjustHandles="1" noChangeArrowheads="1" noChangeShapeType="1"/>
          </p:cNvCxnSpPr>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1" name="Graphic 13"/>
          <p:cNvSpPr>
            <a:spLocks noGrp="1" noRot="1" noChangeAspect="1" noMove="1" noResize="1" noEditPoints="1" noAdjustHandles="1" noChangeArrowheads="1" noChangeShapeType="1" noTextEdit="1"/>
          </p:cNvSpPr>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Graphic 12"/>
          <p:cNvSpPr>
            <a:spLocks noGrp="1" noRot="1" noChangeAspect="1" noMove="1" noResize="1" noEditPoints="1" noAdjustHandles="1" noChangeArrowheads="1" noChangeShapeType="1" noTextEdit="1"/>
          </p:cNvSpPr>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Graphic 15"/>
          <p:cNvSpPr>
            <a:spLocks noGrp="1" noRot="1" noChangeAspect="1" noMove="1" noResize="1" noEditPoints="1" noAdjustHandles="1" noChangeArrowheads="1" noChangeShapeType="1" noTextEdit="1"/>
          </p:cNvSpPr>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 Box 1"/>
          <p:cNvSpPr txBox="1"/>
          <p:nvPr/>
        </p:nvSpPr>
        <p:spPr>
          <a:xfrm>
            <a:off x="97790" y="6271260"/>
            <a:ext cx="4064000" cy="460375"/>
          </a:xfrm>
          <a:prstGeom prst="rect">
            <a:avLst/>
          </a:prstGeom>
          <a:noFill/>
        </p:spPr>
        <p:txBody>
          <a:bodyPr wrap="square" rtlCol="0">
            <a:spAutoFit/>
          </a:bodyPr>
          <a:p>
            <a:r>
              <a:rPr lang="en-US" sz="2400" b="1">
                <a:solidFill>
                  <a:schemeClr val="bg1"/>
                </a:solidFill>
              </a:rPr>
              <a:t>ENG : Shereen saad</a:t>
            </a:r>
            <a:endParaRPr lang="en-US" sz="2400" b="1">
              <a:solidFill>
                <a:schemeClr val="bg1"/>
              </a:solidFill>
            </a:endParaRPr>
          </a:p>
        </p:txBody>
      </p:sp>
      <p:sp>
        <p:nvSpPr>
          <p:cNvPr id="3" name="Text Box 2"/>
          <p:cNvSpPr txBox="1"/>
          <p:nvPr/>
        </p:nvSpPr>
        <p:spPr>
          <a:xfrm>
            <a:off x="4552950" y="3898265"/>
            <a:ext cx="3418840" cy="706755"/>
          </a:xfrm>
          <a:prstGeom prst="rect">
            <a:avLst/>
          </a:prstGeom>
          <a:noFill/>
        </p:spPr>
        <p:txBody>
          <a:bodyPr wrap="square" rtlCol="0">
            <a:spAutoFit/>
          </a:bodyPr>
          <a:p>
            <a:r>
              <a:rPr lang="en-US" sz="4000" b="1">
                <a:solidFill>
                  <a:schemeClr val="bg1"/>
                </a:solidFill>
              </a:rPr>
              <a:t>Lecture 8</a:t>
            </a:r>
            <a:endParaRPr lang="en-US" sz="40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iagram&#10;&#10;Description automatically generated"/>
          <p:cNvPicPr>
            <a:picLocks noChangeAspect="1"/>
          </p:cNvPicPr>
          <p:nvPr/>
        </p:nvPicPr>
        <p:blipFill>
          <a:blip r:embed="rId3"/>
          <a:stretch>
            <a:fillRect/>
          </a:stretch>
        </p:blipFill>
        <p:spPr>
          <a:xfrm>
            <a:off x="1286828" y="965297"/>
            <a:ext cx="3241242" cy="2307508"/>
          </a:xfrm>
          <a:prstGeom prst="rect">
            <a:avLst/>
          </a:prstGeom>
          <a:ln>
            <a:noFill/>
          </a:ln>
        </p:spPr>
      </p:pic>
      <p:pic>
        <p:nvPicPr>
          <p:cNvPr id="21" name="Picture 20" descr="Table&#10;&#10;Description automatically generated"/>
          <p:cNvPicPr>
            <a:picLocks noChangeAspect="1"/>
          </p:cNvPicPr>
          <p:nvPr/>
        </p:nvPicPr>
        <p:blipFill>
          <a:blip r:embed="rId4"/>
          <a:stretch>
            <a:fillRect/>
          </a:stretch>
        </p:blipFill>
        <p:spPr>
          <a:xfrm>
            <a:off x="1002346" y="3794174"/>
            <a:ext cx="3969891" cy="1374853"/>
          </a:xfrm>
          <a:prstGeom prst="rect">
            <a:avLst/>
          </a:prstGeom>
          <a:ln>
            <a:noFill/>
          </a:ln>
        </p:spPr>
      </p:pic>
      <p:sp>
        <p:nvSpPr>
          <p:cNvPr id="48" name="TextBox 47"/>
          <p:cNvSpPr txBox="1"/>
          <p:nvPr/>
        </p:nvSpPr>
        <p:spPr>
          <a:xfrm>
            <a:off x="6073037" y="2283756"/>
            <a:ext cx="5233902" cy="1978099"/>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2000" dirty="0"/>
              <a:t>A branch with entropy of 0 is a leaf node.</a:t>
            </a:r>
            <a:endParaRPr lang="en-US" sz="2000" dirty="0"/>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575215" y="2897944"/>
            <a:ext cx="4853678" cy="1392702"/>
          </a:xfrm>
        </p:spPr>
        <p:txBody>
          <a:bodyPr vert="horz" lIns="91440" tIns="45720" rIns="91440" bIns="45720" rtlCol="0">
            <a:normAutofit/>
          </a:bodyPr>
          <a:lstStyle/>
          <a:p>
            <a:pPr algn="l"/>
            <a:r>
              <a:rPr lang="en-US" sz="2100" dirty="0">
                <a:latin typeface="+mn-lt"/>
                <a:ea typeface="+mn-ea"/>
                <a:cs typeface="+mn-cs"/>
              </a:rPr>
              <a:t>A branch with entropy more than 0 needs further splitting.</a:t>
            </a:r>
            <a:endParaRPr lang="en-US" sz="2100" dirty="0">
              <a:latin typeface="+mn-lt"/>
              <a:ea typeface="+mn-ea"/>
              <a:cs typeface="+mn-cs"/>
            </a:endParaRPr>
          </a:p>
        </p:txBody>
      </p:sp>
      <p:pic>
        <p:nvPicPr>
          <p:cNvPr id="21" name="Content Placeholder 20" descr="Diagram&#10;&#10;Description automatically generated"/>
          <p:cNvPicPr>
            <a:picLocks noChangeAspect="1"/>
          </p:cNvPicPr>
          <p:nvPr/>
        </p:nvPicPr>
        <p:blipFill>
          <a:blip r:embed="rId3"/>
          <a:stretch>
            <a:fillRect/>
          </a:stretch>
        </p:blipFill>
        <p:spPr>
          <a:xfrm>
            <a:off x="1374573" y="805339"/>
            <a:ext cx="4922124" cy="5241886"/>
          </a:xfrm>
          <a:prstGeom prst="rect">
            <a:avLst/>
          </a:prstGeom>
          <a:ln w="12700">
            <a:noFill/>
          </a:ln>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Picture Placeholder 17" descr="Learn to Draw Background"/>
          <p:cNvPicPr>
            <a:picLocks noGrp="1" noChangeAspect="1"/>
          </p:cNvPicPr>
          <p:nvPr>
            <p:ph type="pic" sz="quarter" idx="15"/>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881"/>
          <a:stretch>
            <a:fillRect/>
          </a:stretch>
        </p:blipFill>
        <p:spPr>
          <a:xfrm>
            <a:off x="20" y="10"/>
            <a:ext cx="12191981" cy="6857989"/>
          </a:xfrm>
          <a:prstGeom prst="rect">
            <a:avLst/>
          </a:prstGeom>
        </p:spPr>
      </p:pic>
      <p:sp>
        <p:nvSpPr>
          <p:cNvPr id="21" name="Title 20"/>
          <p:cNvSpPr>
            <a:spLocks noGrp="1"/>
          </p:cNvSpPr>
          <p:nvPr>
            <p:ph type="title"/>
          </p:nvPr>
        </p:nvSpPr>
        <p:spPr>
          <a:xfrm>
            <a:off x="1256275" y="2271449"/>
            <a:ext cx="9679449" cy="2847058"/>
          </a:xfrm>
        </p:spPr>
        <p:txBody>
          <a:bodyPr vert="horz" lIns="91440" tIns="45720" rIns="91440" bIns="45720" rtlCol="0" anchor="b">
            <a:normAutofit/>
          </a:bodyPr>
          <a:lstStyle/>
          <a:p>
            <a:r>
              <a:rPr lang="en-US" sz="8000">
                <a:solidFill>
                  <a:srgbClr val="FFFFFF"/>
                </a:solidFill>
                <a:latin typeface="+mj-lt"/>
              </a:rPr>
              <a:t> </a:t>
            </a:r>
            <a:r>
              <a:rPr lang="en-US" sz="8000" b="1">
                <a:solidFill>
                  <a:srgbClr val="FFFFFF"/>
                </a:solidFill>
                <a:latin typeface="+mj-lt"/>
              </a:rPr>
              <a:t>Random Forest</a:t>
            </a:r>
            <a:endParaRPr lang="en-US" sz="8000" b="1">
              <a:solidFill>
                <a:srgbClr val="FFFFFF"/>
              </a:solidFill>
              <a:latin typeface="+mj-lt"/>
            </a:endParaRPr>
          </a:p>
        </p:txBody>
      </p:sp>
      <p:cxnSp>
        <p:nvCxnSpPr>
          <p:cNvPr id="40" name="Straight Connector 39"/>
          <p:cNvCxnSpPr>
            <a:cxnSpLocks noGrp="1" noRot="1" noChangeAspect="1" noMove="1" noResize="1" noEditPoints="1" noAdjustHandles="1" noChangeArrowheads="1" noChangeShapeType="1"/>
          </p:cNvCxnSpPr>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1" name="Graphic 13"/>
          <p:cNvSpPr>
            <a:spLocks noGrp="1" noRot="1" noChangeAspect="1" noMove="1" noResize="1" noEditPoints="1" noAdjustHandles="1" noChangeArrowheads="1" noChangeShapeType="1" noTextEdit="1"/>
          </p:cNvSpPr>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Graphic 12"/>
          <p:cNvSpPr>
            <a:spLocks noGrp="1" noRot="1" noChangeAspect="1" noMove="1" noResize="1" noEditPoints="1" noAdjustHandles="1" noChangeArrowheads="1" noChangeShapeType="1" noTextEdit="1"/>
          </p:cNvSpPr>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Graphic 15"/>
          <p:cNvSpPr>
            <a:spLocks noGrp="1" noRot="1" noChangeAspect="1" noMove="1" noResize="1" noEditPoints="1" noAdjustHandles="1" noChangeArrowheads="1" noChangeShapeType="1" noTextEdit="1"/>
          </p:cNvSpPr>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0390" y="136525"/>
            <a:ext cx="11615210" cy="1399667"/>
          </a:xfrm>
        </p:spPr>
        <p:txBody>
          <a:bodyPr/>
          <a:lstStyle/>
          <a:p>
            <a:r>
              <a:rPr lang="en-US" dirty="0"/>
              <a:t>What is Random forest?</a:t>
            </a:r>
            <a:endParaRPr lang="en-US" dirty="0"/>
          </a:p>
        </p:txBody>
      </p:sp>
      <p:sp>
        <p:nvSpPr>
          <p:cNvPr id="2" name="TextBox 1"/>
          <p:cNvSpPr txBox="1"/>
          <p:nvPr/>
        </p:nvSpPr>
        <p:spPr>
          <a:xfrm>
            <a:off x="1" y="1817226"/>
            <a:ext cx="7384647" cy="3785652"/>
          </a:xfrm>
          <a:prstGeom prst="rect">
            <a:avLst/>
          </a:prstGeom>
          <a:noFill/>
        </p:spPr>
        <p:txBody>
          <a:bodyPr wrap="square" rtlCol="0">
            <a:spAutoFit/>
          </a:bodyPr>
          <a:lstStyle/>
          <a:p>
            <a:pPr marL="457200" indent="-457200">
              <a:buFont typeface="Wingdings" panose="05000000000000000000" pitchFamily="2" charset="2"/>
              <a:buChar char="q"/>
            </a:pPr>
            <a:r>
              <a:rPr lang="en-US" sz="2400" b="0" i="0" dirty="0">
                <a:solidFill>
                  <a:srgbClr val="555555"/>
                </a:solidFill>
                <a:effectLst/>
              </a:rPr>
              <a:t>Random Forest is an ensemble method that combines multiple decision trees to classify , So the result of random forest is usually better than decision trees.</a:t>
            </a:r>
            <a:endParaRPr lang="en-US" sz="2400" b="0" i="0" dirty="0">
              <a:solidFill>
                <a:srgbClr val="555555"/>
              </a:solidFill>
              <a:effectLst/>
            </a:endParaRPr>
          </a:p>
          <a:p>
            <a:endParaRPr lang="en-US" sz="2400" dirty="0"/>
          </a:p>
          <a:p>
            <a:pPr marL="457200" indent="-457200">
              <a:buFont typeface="Wingdings" panose="05000000000000000000" pitchFamily="2" charset="2"/>
              <a:buChar char="q"/>
            </a:pPr>
            <a:r>
              <a:rPr lang="en-US" sz="2400" b="0" i="0" dirty="0">
                <a:solidFill>
                  <a:srgbClr val="555555"/>
                </a:solidFill>
                <a:effectLst/>
              </a:rPr>
              <a:t>Random forests is a supervised learning algorithm. It can be used both for classification and regression. </a:t>
            </a:r>
            <a:endParaRPr lang="en-US" sz="2400" b="0" i="0" dirty="0">
              <a:solidFill>
                <a:srgbClr val="555555"/>
              </a:solidFill>
              <a:effectLst/>
            </a:endParaRPr>
          </a:p>
          <a:p>
            <a:endParaRPr lang="en-US" sz="2400" b="0" i="0" dirty="0">
              <a:solidFill>
                <a:srgbClr val="555555"/>
              </a:solidFill>
              <a:effectLst/>
            </a:endParaRPr>
          </a:p>
          <a:p>
            <a:pPr marL="457200" indent="-457200">
              <a:buFont typeface="Wingdings" panose="05000000000000000000" pitchFamily="2" charset="2"/>
              <a:buChar char="q"/>
            </a:pPr>
            <a:r>
              <a:rPr lang="en-US" sz="2400" dirty="0">
                <a:solidFill>
                  <a:srgbClr val="555555"/>
                </a:solidFill>
              </a:rPr>
              <a:t>Random forests creates decision trees on randomly selected data samples, gets prediction from each tree and selects the best solution by means of voting.</a:t>
            </a:r>
            <a:endParaRPr lang="en-US" sz="2400" dirty="0">
              <a:solidFill>
                <a:srgbClr val="555555"/>
              </a:solidFill>
            </a:endParaRPr>
          </a:p>
        </p:txBody>
      </p:sp>
      <p:pic>
        <p:nvPicPr>
          <p:cNvPr id="16" name="Picture 15"/>
          <p:cNvPicPr>
            <a:picLocks noChangeAspect="1"/>
          </p:cNvPicPr>
          <p:nvPr/>
        </p:nvPicPr>
        <p:blipFill>
          <a:blip r:embed="rId1"/>
          <a:stretch>
            <a:fillRect/>
          </a:stretch>
        </p:blipFill>
        <p:spPr>
          <a:xfrm>
            <a:off x="7384648" y="1944547"/>
            <a:ext cx="4676172" cy="39393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12192000" cy="1333460"/>
          </a:xfrm>
        </p:spPr>
        <p:txBody>
          <a:bodyPr/>
          <a:lstStyle/>
          <a:p>
            <a:pPr algn="ctr"/>
            <a:r>
              <a:rPr lang="en-US" sz="7000" dirty="0"/>
              <a:t>The Algorithm works in RF</a:t>
            </a:r>
            <a:endParaRPr lang="en-US" sz="7000" dirty="0"/>
          </a:p>
        </p:txBody>
      </p:sp>
      <p:sp>
        <p:nvSpPr>
          <p:cNvPr id="3" name="TextBox 2"/>
          <p:cNvSpPr txBox="1"/>
          <p:nvPr/>
        </p:nvSpPr>
        <p:spPr>
          <a:xfrm>
            <a:off x="266218" y="1870648"/>
            <a:ext cx="11925782" cy="4832092"/>
          </a:xfrm>
          <a:prstGeom prst="rect">
            <a:avLst/>
          </a:prstGeom>
          <a:noFill/>
        </p:spPr>
        <p:txBody>
          <a:bodyPr wrap="square" rtlCol="0">
            <a:spAutoFit/>
          </a:bodyPr>
          <a:lstStyle/>
          <a:p>
            <a:pPr marL="514350" indent="-514350">
              <a:buFont typeface="+mj-lt"/>
              <a:buAutoNum type="arabicPeriod"/>
            </a:pPr>
            <a:r>
              <a:rPr lang="en-US" sz="2800" dirty="0">
                <a:solidFill>
                  <a:srgbClr val="555555"/>
                </a:solidFill>
              </a:rPr>
              <a:t>Randomly select some data points from the set</a:t>
            </a:r>
            <a:endParaRPr lang="en-US" sz="2800" dirty="0">
              <a:solidFill>
                <a:srgbClr val="555555"/>
              </a:solidFill>
            </a:endParaRPr>
          </a:p>
          <a:p>
            <a:pPr marL="514350" indent="-514350">
              <a:buFont typeface="+mj-lt"/>
              <a:buAutoNum type="arabicPeriod"/>
            </a:pPr>
            <a:endParaRPr lang="en-US" sz="2800" dirty="0">
              <a:solidFill>
                <a:srgbClr val="555555"/>
              </a:solidFill>
            </a:endParaRPr>
          </a:p>
          <a:p>
            <a:pPr marL="514350" indent="-514350">
              <a:buFont typeface="+mj-lt"/>
              <a:buAutoNum type="arabicPeriod"/>
            </a:pPr>
            <a:r>
              <a:rPr lang="en-US" sz="2800" dirty="0">
                <a:solidFill>
                  <a:srgbClr val="555555"/>
                </a:solidFill>
              </a:rPr>
              <a:t>Build decision trees using the selected data points</a:t>
            </a:r>
            <a:endParaRPr lang="en-US" sz="2800" dirty="0">
              <a:solidFill>
                <a:srgbClr val="555555"/>
              </a:solidFill>
            </a:endParaRPr>
          </a:p>
          <a:p>
            <a:pPr marL="514350" indent="-514350">
              <a:buFont typeface="+mj-lt"/>
              <a:buAutoNum type="arabicPeriod"/>
            </a:pPr>
            <a:endParaRPr lang="en-US" sz="2800" dirty="0">
              <a:solidFill>
                <a:srgbClr val="555555"/>
              </a:solidFill>
            </a:endParaRPr>
          </a:p>
          <a:p>
            <a:pPr marL="514350" indent="-514350">
              <a:buFont typeface="+mj-lt"/>
              <a:buAutoNum type="arabicPeriod"/>
            </a:pPr>
            <a:r>
              <a:rPr lang="en-US" sz="2800" dirty="0">
                <a:solidFill>
                  <a:srgbClr val="555555"/>
                </a:solidFill>
              </a:rPr>
              <a:t>Select the number of decision trees to be built</a:t>
            </a:r>
            <a:endParaRPr lang="en-US" sz="2800" dirty="0">
              <a:solidFill>
                <a:srgbClr val="555555"/>
              </a:solidFill>
            </a:endParaRPr>
          </a:p>
          <a:p>
            <a:pPr marL="514350" indent="-514350">
              <a:buFont typeface="+mj-lt"/>
              <a:buAutoNum type="arabicPeriod"/>
            </a:pPr>
            <a:endParaRPr lang="en-US" sz="2800" dirty="0">
              <a:solidFill>
                <a:srgbClr val="555555"/>
              </a:solidFill>
            </a:endParaRPr>
          </a:p>
          <a:p>
            <a:pPr marL="514350" indent="-514350">
              <a:buFont typeface="+mj-lt"/>
              <a:buAutoNum type="arabicPeriod"/>
            </a:pPr>
            <a:r>
              <a:rPr lang="en-US" sz="2800" dirty="0">
                <a:solidFill>
                  <a:srgbClr val="555555"/>
                </a:solidFill>
              </a:rPr>
              <a:t>Repeat the first and second steps</a:t>
            </a:r>
            <a:endParaRPr lang="en-US" sz="2800" dirty="0">
              <a:solidFill>
                <a:srgbClr val="555555"/>
              </a:solidFill>
            </a:endParaRPr>
          </a:p>
          <a:p>
            <a:pPr marL="514350" indent="-514350">
              <a:buFont typeface="+mj-lt"/>
              <a:buAutoNum type="arabicPeriod"/>
            </a:pPr>
            <a:endParaRPr lang="en-US" sz="2800" dirty="0">
              <a:solidFill>
                <a:srgbClr val="555555"/>
              </a:solidFill>
            </a:endParaRPr>
          </a:p>
          <a:p>
            <a:pPr marL="514350" indent="-514350">
              <a:buFont typeface="+mj-lt"/>
              <a:buAutoNum type="arabicPeriod"/>
            </a:pPr>
            <a:r>
              <a:rPr lang="en-US" sz="2800" dirty="0">
                <a:solidFill>
                  <a:srgbClr val="555555"/>
                </a:solidFill>
              </a:rPr>
              <a:t>For any new data point(s), compute the prediction of each decision tree, </a:t>
            </a:r>
            <a:endParaRPr lang="en-US" sz="2800" dirty="0">
              <a:solidFill>
                <a:srgbClr val="555555"/>
              </a:solidFill>
            </a:endParaRPr>
          </a:p>
          <a:p>
            <a:r>
              <a:rPr lang="en-US" sz="2800" dirty="0">
                <a:solidFill>
                  <a:srgbClr val="555555"/>
                </a:solidFill>
              </a:rPr>
              <a:t>      and using the majority votes by the trees, assign the new data point(s) </a:t>
            </a:r>
            <a:endParaRPr lang="en-US" sz="2800" dirty="0">
              <a:solidFill>
                <a:srgbClr val="555555"/>
              </a:solidFill>
            </a:endParaRPr>
          </a:p>
          <a:p>
            <a:r>
              <a:rPr lang="en-US" sz="2800" dirty="0">
                <a:solidFill>
                  <a:srgbClr val="555555"/>
                </a:solidFill>
              </a:rPr>
              <a:t>      to that class</a:t>
            </a:r>
            <a:r>
              <a:rPr lang="en-US" sz="2000" dirty="0"/>
              <a:t>.</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12192000" cy="1333460"/>
          </a:xfrm>
        </p:spPr>
        <p:txBody>
          <a:bodyPr/>
          <a:lstStyle/>
          <a:p>
            <a:pPr algn="ctr"/>
            <a:r>
              <a:rPr lang="en-US" sz="7000" dirty="0"/>
              <a:t>Example</a:t>
            </a:r>
            <a:endParaRPr lang="en-US" sz="7000" dirty="0"/>
          </a:p>
        </p:txBody>
      </p:sp>
      <p:sp>
        <p:nvSpPr>
          <p:cNvPr id="3" name="TextBox 2"/>
          <p:cNvSpPr txBox="1"/>
          <p:nvPr/>
        </p:nvSpPr>
        <p:spPr>
          <a:xfrm>
            <a:off x="-1" y="1673939"/>
            <a:ext cx="12191999" cy="5016758"/>
          </a:xfrm>
          <a:prstGeom prst="rect">
            <a:avLst/>
          </a:prstGeom>
          <a:noFill/>
        </p:spPr>
        <p:txBody>
          <a:bodyPr wrap="square" rtlCol="0">
            <a:spAutoFit/>
          </a:bodyPr>
          <a:lstStyle/>
          <a:p>
            <a:pPr marL="342900" indent="-342900">
              <a:buFont typeface="Wingdings" panose="05000000000000000000" pitchFamily="2" charset="2"/>
              <a:buChar char="q"/>
            </a:pPr>
            <a:r>
              <a:rPr lang="en-US" sz="2600" dirty="0">
                <a:solidFill>
                  <a:srgbClr val="555555"/>
                </a:solidFill>
              </a:rPr>
              <a:t>Let's consider an example where there are two animals in a dataset , and this is given to a random forest classifier to classify the animals based on certain features. </a:t>
            </a:r>
            <a:endParaRPr lang="en-US" sz="2600" dirty="0">
              <a:solidFill>
                <a:srgbClr val="555555"/>
              </a:solidFill>
            </a:endParaRPr>
          </a:p>
          <a:p>
            <a:endParaRPr lang="en-US" sz="100" dirty="0">
              <a:solidFill>
                <a:srgbClr val="555555"/>
              </a:solidFill>
            </a:endParaRPr>
          </a:p>
          <a:p>
            <a:pPr marL="342900" indent="-342900">
              <a:buFont typeface="Wingdings" panose="05000000000000000000" pitchFamily="2" charset="2"/>
              <a:buChar char="q"/>
            </a:pPr>
            <a:r>
              <a:rPr lang="en-US" sz="2600" dirty="0">
                <a:solidFill>
                  <a:srgbClr val="555555"/>
                </a:solidFill>
              </a:rPr>
              <a:t>Each decision tree outputs a decision based on its own computations; the decision trees would have different 'opinions on what the animal is based on certain features. Decision Tree A gives the output that its a giraffe, decision tree B thinks its an elephant and each of the decision trees give their own outputs.</a:t>
            </a:r>
            <a:endParaRPr lang="en-US" sz="2600" dirty="0">
              <a:solidFill>
                <a:srgbClr val="555555"/>
              </a:solidFill>
            </a:endParaRPr>
          </a:p>
          <a:p>
            <a:pPr marL="342900" indent="-342900">
              <a:buFont typeface="Wingdings" panose="05000000000000000000" pitchFamily="2" charset="2"/>
              <a:buChar char="q"/>
            </a:pPr>
            <a:endParaRPr lang="en-US" sz="600" dirty="0">
              <a:solidFill>
                <a:srgbClr val="555555"/>
              </a:solidFill>
            </a:endParaRPr>
          </a:p>
          <a:p>
            <a:pPr marL="342900" indent="-342900">
              <a:buFont typeface="Wingdings" panose="05000000000000000000" pitchFamily="2" charset="2"/>
              <a:buChar char="q"/>
            </a:pPr>
            <a:r>
              <a:rPr lang="en-US" sz="2600" dirty="0">
                <a:solidFill>
                  <a:srgbClr val="555555"/>
                </a:solidFill>
              </a:rPr>
              <a:t>The next step is the majority voting, where each output from a tree is counted and the animal that gets outputted the most is deemed to be the correct animal based on the features. Based on our example, Giraffe was the animal most decision trees predicted; therefore, the random forest assigns this data point to the class of Giraffe.</a:t>
            </a:r>
            <a:endParaRPr lang="en-US" sz="2600" dirty="0">
              <a:solidFill>
                <a:srgbClr val="55555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9003"/>
          </a:xfrm>
        </p:spPr>
        <p:txBody>
          <a:bodyPr/>
          <a:lstStyle/>
          <a:p>
            <a:pPr algn="ctr"/>
            <a:r>
              <a:rPr lang="en-US" dirty="0"/>
              <a:t>Example Cont.</a:t>
            </a:r>
            <a:endParaRPr lang="en-US" dirty="0"/>
          </a:p>
        </p:txBody>
      </p:sp>
      <p:pic>
        <p:nvPicPr>
          <p:cNvPr id="4" name="Picture 3"/>
          <p:cNvPicPr>
            <a:picLocks noChangeAspect="1"/>
          </p:cNvPicPr>
          <p:nvPr/>
        </p:nvPicPr>
        <p:blipFill>
          <a:blip r:embed="rId1"/>
          <a:stretch>
            <a:fillRect/>
          </a:stretch>
        </p:blipFill>
        <p:spPr>
          <a:xfrm>
            <a:off x="1682044" y="1236459"/>
            <a:ext cx="8827911" cy="4577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80534" y="1008416"/>
            <a:ext cx="9866488" cy="4841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45244" cy="1614311"/>
          </a:xfrm>
        </p:spPr>
        <p:txBody>
          <a:bodyPr/>
          <a:lstStyle/>
          <a:p>
            <a:pPr algn="ctr"/>
            <a:r>
              <a:rPr lang="en-US" sz="6600" dirty="0"/>
              <a:t>Underfitting and Overfitting</a:t>
            </a:r>
            <a:endParaRPr lang="en-US" sz="6600" dirty="0"/>
          </a:p>
        </p:txBody>
      </p:sp>
      <p:sp>
        <p:nvSpPr>
          <p:cNvPr id="3" name="TextBox 2"/>
          <p:cNvSpPr txBox="1"/>
          <p:nvPr/>
        </p:nvSpPr>
        <p:spPr>
          <a:xfrm>
            <a:off x="1" y="1614312"/>
            <a:ext cx="12191999" cy="2462213"/>
          </a:xfrm>
          <a:prstGeom prst="rect">
            <a:avLst/>
          </a:prstGeom>
          <a:noFill/>
        </p:spPr>
        <p:txBody>
          <a:bodyPr wrap="square" rtlCol="0">
            <a:spAutoFit/>
          </a:bodyPr>
          <a:lstStyle/>
          <a:p>
            <a:r>
              <a:rPr lang="en-US" sz="3200" b="1" dirty="0">
                <a:solidFill>
                  <a:srgbClr val="555555"/>
                </a:solidFill>
              </a:rPr>
              <a:t>Before diving further let’s understand two important terms:</a:t>
            </a:r>
            <a:endParaRPr lang="en-US" sz="3200" b="1" dirty="0">
              <a:solidFill>
                <a:srgbClr val="555555"/>
              </a:solidFill>
            </a:endParaRPr>
          </a:p>
          <a:p>
            <a:endParaRPr lang="en-US" sz="2600" dirty="0">
              <a:solidFill>
                <a:srgbClr val="555555"/>
              </a:solidFill>
            </a:endParaRPr>
          </a:p>
          <a:p>
            <a:pPr marL="342900" indent="-342900">
              <a:buFont typeface="Wingdings" panose="05000000000000000000" pitchFamily="2" charset="2"/>
              <a:buChar char="q"/>
            </a:pPr>
            <a:r>
              <a:rPr lang="en-US" sz="2400" b="1" dirty="0">
                <a:solidFill>
                  <a:srgbClr val="555555"/>
                </a:solidFill>
              </a:rPr>
              <a:t>Bias</a:t>
            </a:r>
            <a:r>
              <a:rPr lang="en-US" sz="2400" dirty="0">
                <a:solidFill>
                  <a:srgbClr val="555555"/>
                </a:solidFill>
              </a:rPr>
              <a:t>: Assumptions made by a model to make a function easier to learn.</a:t>
            </a:r>
            <a:endParaRPr lang="en-US" sz="2400" dirty="0">
              <a:solidFill>
                <a:srgbClr val="555555"/>
              </a:solidFill>
            </a:endParaRPr>
          </a:p>
          <a:p>
            <a:endParaRPr lang="en-US" sz="2400" dirty="0">
              <a:solidFill>
                <a:srgbClr val="555555"/>
              </a:solidFill>
            </a:endParaRPr>
          </a:p>
          <a:p>
            <a:pPr marL="342900" indent="-342900">
              <a:buFont typeface="Wingdings" panose="05000000000000000000" pitchFamily="2" charset="2"/>
              <a:buChar char="q"/>
            </a:pPr>
            <a:r>
              <a:rPr lang="en-US" sz="2400" b="1" dirty="0">
                <a:solidFill>
                  <a:srgbClr val="555555"/>
                </a:solidFill>
              </a:rPr>
              <a:t>Variance: </a:t>
            </a:r>
            <a:r>
              <a:rPr lang="en-US" sz="2400" dirty="0">
                <a:solidFill>
                  <a:srgbClr val="555555"/>
                </a:solidFill>
              </a:rPr>
              <a:t>If you train your data on training data and obtain a very low error, upon changing the data and then training the same previous model you experience a high error.</a:t>
            </a:r>
            <a:endParaRPr lang="en-US" sz="2400" dirty="0">
              <a:solidFill>
                <a:srgbClr val="55555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12192000" cy="1399667"/>
          </a:xfrm>
        </p:spPr>
        <p:txBody>
          <a:bodyPr/>
          <a:lstStyle/>
          <a:p>
            <a:br>
              <a:rPr lang="en-US" sz="6000" dirty="0">
                <a:latin typeface="Calibri" panose="020F0502020204030204" pitchFamily="34" charset="0"/>
              </a:rPr>
            </a:br>
            <a:br>
              <a:rPr lang="en-US" sz="6000" dirty="0">
                <a:latin typeface="Calibri" panose="020F0502020204030204" pitchFamily="34" charset="0"/>
              </a:rPr>
            </a:br>
            <a:r>
              <a:rPr lang="en-US" sz="6000" dirty="0">
                <a:latin typeface="Calibri" panose="020F0502020204030204" pitchFamily="34" charset="0"/>
              </a:rPr>
              <a:t>Example to Understand Overfitting</a:t>
            </a:r>
            <a:br>
              <a:rPr lang="en-US" sz="6000" b="0" i="0" dirty="0">
                <a:solidFill>
                  <a:srgbClr val="610B38"/>
                </a:solidFill>
                <a:effectLst/>
                <a:latin typeface="Calibri" panose="020F0502020204030204" pitchFamily="34" charset="0"/>
              </a:rPr>
            </a:br>
            <a:br>
              <a:rPr lang="en-US" sz="6000" dirty="0">
                <a:latin typeface="Calibri" panose="020F0502020204030204" pitchFamily="34" charset="0"/>
              </a:rPr>
            </a:br>
            <a:endParaRPr lang="en-US" sz="6000" dirty="0"/>
          </a:p>
        </p:txBody>
      </p:sp>
      <p:sp>
        <p:nvSpPr>
          <p:cNvPr id="4" name="TextBox 3"/>
          <p:cNvSpPr txBox="1"/>
          <p:nvPr/>
        </p:nvSpPr>
        <p:spPr>
          <a:xfrm>
            <a:off x="185530" y="1836630"/>
            <a:ext cx="11516140" cy="3172343"/>
          </a:xfrm>
          <a:prstGeom prst="rect">
            <a:avLst/>
          </a:prstGeom>
          <a:noFill/>
        </p:spPr>
        <p:txBody>
          <a:bodyPr wrap="square">
            <a:spAutoFit/>
          </a:bodyPr>
          <a:lstStyle/>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The same happens with machine learning; </a:t>
            </a:r>
            <a:r>
              <a:rPr kumimoji="0" lang="en-US" sz="24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if the algorithm learns from a small part of the data</a:t>
            </a: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 it is unable to capture the required data points and </a:t>
            </a:r>
            <a:r>
              <a:rPr kumimoji="0" lang="en-US" sz="24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hence </a:t>
            </a: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underfitted</a:t>
            </a:r>
            <a:r>
              <a:rPr kumimoji="0" lang="en-US" sz="24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a:t>
            </a:r>
            <a:endParaRPr kumimoji="0" lang="en-US" sz="24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 Suppose the model learns the training dataset, like the Y student. They perform very well on the seen dataset </a:t>
            </a:r>
            <a:r>
              <a:rPr kumimoji="0" lang="en-US" sz="24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but perform badly on unseen data </a:t>
            </a: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or unknown instances. In such cases, the model is said to be </a:t>
            </a: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Overfitting</a:t>
            </a: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a:t>
            </a:r>
            <a:endPar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endParaRPr>
          </a:p>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 And if the model performs well with the training dataset and with the </a:t>
            </a:r>
            <a:r>
              <a:rPr kumimoji="0" lang="en-US" sz="24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test/unseen dataset</a:t>
            </a:r>
            <a:r>
              <a:rPr kumimoji="0" lang="en-US" sz="2400" b="0" i="0" u="none" strike="noStrike" kern="1200" cap="none" spc="0" normalizeH="0" baseline="0" noProof="0" dirty="0">
                <a:ln>
                  <a:noFill/>
                </a:ln>
                <a:solidFill>
                  <a:srgbClr val="333333"/>
                </a:solidFill>
                <a:effectLst/>
                <a:uLnTx/>
                <a:uFillTx/>
                <a:latin typeface="Calibri" panose="020F0502020204030204" pitchFamily="34" charset="0"/>
                <a:ea typeface="+mn-ea"/>
                <a:cs typeface="+mn-cs"/>
              </a:rPr>
              <a:t>, like student Z, it is said to </a:t>
            </a: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be a good fit.</a:t>
            </a:r>
            <a:endPar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 name="Picture 2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7682" y="647750"/>
            <a:ext cx="11234503" cy="5571066"/>
          </a:xfrm>
        </p:spPr>
        <p:txBody>
          <a:bodyPr anchor="ctr">
            <a:normAutofit/>
          </a:bodyPr>
          <a:lstStyle/>
          <a:p>
            <a:pPr marL="0" indent="0">
              <a:buNone/>
            </a:pPr>
            <a:r>
              <a:rPr lang="en-US" sz="3600" b="1" dirty="0">
                <a:latin typeface="Times New Roman" panose="02020603050405020304" pitchFamily="18" charset="0"/>
                <a:cs typeface="Times New Roman" panose="02020603050405020304" pitchFamily="18" charset="0"/>
              </a:rPr>
              <a:t> Decision tree</a:t>
            </a:r>
            <a:endParaRPr lang="en-US" sz="3600" b="1"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effectLst/>
                <a:latin typeface="Times New Roman" panose="02020603050405020304" pitchFamily="18" charset="0"/>
                <a:cs typeface="Times New Roman" panose="02020603050405020304" pitchFamily="18" charset="0"/>
              </a:rPr>
              <a:t>Decision tree algorithm falls under the category of supervised learning. They can be used to solve both regression and classification problems.</a:t>
            </a:r>
            <a:endParaRPr lang="en-US" sz="240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effectLst/>
                <a:latin typeface="Times New Roman" panose="02020603050405020304" pitchFamily="18" charset="0"/>
                <a:cs typeface="Times New Roman" panose="02020603050405020304" pitchFamily="18" charset="0"/>
              </a:rPr>
              <a:t>Decision tree uses the tree representation to solve the problem in which each leaf node corresponds to a class label and attributes are represented on the internal node of the tree.</a:t>
            </a:r>
            <a:endParaRPr lang="en-US" sz="240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effectLst/>
                <a:latin typeface="Times New Roman" panose="02020603050405020304" pitchFamily="18" charset="0"/>
                <a:cs typeface="Times New Roman" panose="02020603050405020304" pitchFamily="18" charset="0"/>
              </a:rPr>
              <a:t>We can represent any </a:t>
            </a:r>
            <a:r>
              <a:rPr lang="en-US" sz="2400" dirty="0" err="1">
                <a:effectLst/>
                <a:latin typeface="Times New Roman" panose="02020603050405020304" pitchFamily="18" charset="0"/>
                <a:cs typeface="Times New Roman" panose="02020603050405020304" pitchFamily="18" charset="0"/>
              </a:rPr>
              <a:t>boolean</a:t>
            </a:r>
            <a:r>
              <a:rPr lang="en-US" sz="2400" dirty="0">
                <a:effectLst/>
                <a:latin typeface="Times New Roman" panose="02020603050405020304" pitchFamily="18" charset="0"/>
                <a:cs typeface="Times New Roman" panose="02020603050405020304" pitchFamily="18" charset="0"/>
              </a:rPr>
              <a:t> function on discrete attributes using the decision tree.</a:t>
            </a:r>
            <a:endParaRPr lang="en-US" sz="240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12192000" cy="1399667"/>
          </a:xfrm>
        </p:spPr>
        <p:txBody>
          <a:bodyPr/>
          <a:lstStyle/>
          <a:p>
            <a:br>
              <a:rPr lang="en-US" sz="6000" dirty="0">
                <a:latin typeface="Calibri" panose="020F0502020204030204" pitchFamily="34" charset="0"/>
              </a:rPr>
            </a:br>
            <a:br>
              <a:rPr lang="en-US" sz="6000" dirty="0">
                <a:latin typeface="Calibri" panose="020F0502020204030204" pitchFamily="34" charset="0"/>
              </a:rPr>
            </a:br>
            <a:r>
              <a:rPr lang="en-US" sz="6000" dirty="0">
                <a:latin typeface="Calibri" panose="020F0502020204030204" pitchFamily="34" charset="0"/>
              </a:rPr>
              <a:t>Overfitting</a:t>
            </a:r>
            <a:br>
              <a:rPr lang="en-US" sz="6000" b="0" i="0" dirty="0">
                <a:solidFill>
                  <a:srgbClr val="610B38"/>
                </a:solidFill>
                <a:effectLst/>
                <a:latin typeface="Calibri" panose="020F0502020204030204" pitchFamily="34" charset="0"/>
              </a:rPr>
            </a:br>
            <a:br>
              <a:rPr lang="en-US" sz="6000" dirty="0">
                <a:latin typeface="Calibri" panose="020F0502020204030204" pitchFamily="34" charset="0"/>
              </a:rPr>
            </a:br>
            <a:endParaRPr lang="en-US" sz="6000" dirty="0"/>
          </a:p>
        </p:txBody>
      </p:sp>
      <p:sp>
        <p:nvSpPr>
          <p:cNvPr id="4" name="TextBox 3"/>
          <p:cNvSpPr txBox="1"/>
          <p:nvPr/>
        </p:nvSpPr>
        <p:spPr>
          <a:xfrm>
            <a:off x="106017" y="1727641"/>
            <a:ext cx="11516140" cy="2766078"/>
          </a:xfrm>
          <a:prstGeom prst="rect">
            <a:avLst/>
          </a:prstGeom>
          <a:noFill/>
        </p:spPr>
        <p:txBody>
          <a:bodyPr wrap="square">
            <a:spAutoFit/>
          </a:bodyPr>
          <a:lstStyle/>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Overfitting occurs when </a:t>
            </a:r>
            <a:r>
              <a:rPr lang="en-US" sz="2400" u="sng" dirty="0">
                <a:solidFill>
                  <a:srgbClr val="555555"/>
                </a:solidFill>
              </a:rPr>
              <a:t>the model fits more data than required</a:t>
            </a:r>
            <a:r>
              <a:rPr lang="en-US" sz="2400" dirty="0">
                <a:solidFill>
                  <a:srgbClr val="555555"/>
                </a:solidFill>
              </a:rPr>
              <a:t>, and it tries to capture each datapoint fed to it. Hence it starts capturing noise and inaccurate data from the dataset, which degrades the performance of the model.</a:t>
            </a:r>
            <a:endParaRPr lang="en-US" sz="2400" dirty="0">
              <a:solidFill>
                <a:srgbClr val="555555"/>
              </a:solidFill>
            </a:endParaRPr>
          </a:p>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 An overfitted model doesn't perform accurately with the test/unseen dataset and can’t generalize well.</a:t>
            </a:r>
            <a:endParaRPr lang="en-US" sz="2400" dirty="0">
              <a:solidFill>
                <a:srgbClr val="555555"/>
              </a:solidFill>
            </a:endParaRPr>
          </a:p>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 An overfitted model is said to have </a:t>
            </a:r>
            <a:r>
              <a:rPr lang="en-US" sz="2400" u="sng" dirty="0">
                <a:solidFill>
                  <a:srgbClr val="555555"/>
                </a:solidFill>
              </a:rPr>
              <a:t>low bias and high variance.</a:t>
            </a:r>
            <a:endParaRPr lang="en-US" sz="2400" u="sng" dirty="0">
              <a:solidFill>
                <a:srgbClr val="555555"/>
              </a:solidFill>
            </a:endParaRPr>
          </a:p>
        </p:txBody>
      </p:sp>
      <p:pic>
        <p:nvPicPr>
          <p:cNvPr id="5" name="Picture 4"/>
          <p:cNvPicPr>
            <a:picLocks noChangeAspect="1"/>
          </p:cNvPicPr>
          <p:nvPr/>
        </p:nvPicPr>
        <p:blipFill>
          <a:blip r:embed="rId1"/>
          <a:stretch>
            <a:fillRect/>
          </a:stretch>
        </p:blipFill>
        <p:spPr>
          <a:xfrm>
            <a:off x="9136148" y="3492516"/>
            <a:ext cx="2737799" cy="2950740"/>
          </a:xfrm>
          <a:prstGeom prst="rect">
            <a:avLst/>
          </a:prstGeom>
        </p:spPr>
      </p:pic>
      <p:pic>
        <p:nvPicPr>
          <p:cNvPr id="6" name="Picture 5"/>
          <p:cNvPicPr>
            <a:picLocks noChangeAspect="1"/>
          </p:cNvPicPr>
          <p:nvPr/>
        </p:nvPicPr>
        <p:blipFill>
          <a:blip r:embed="rId2"/>
          <a:stretch>
            <a:fillRect/>
          </a:stretch>
        </p:blipFill>
        <p:spPr>
          <a:xfrm>
            <a:off x="106017" y="4404281"/>
            <a:ext cx="5572125" cy="24553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12192000" cy="1399667"/>
          </a:xfrm>
        </p:spPr>
        <p:txBody>
          <a:bodyPr/>
          <a:lstStyle/>
          <a:p>
            <a:br>
              <a:rPr lang="en-US" sz="6000" dirty="0">
                <a:latin typeface="Calibri" panose="020F0502020204030204" pitchFamily="34" charset="0"/>
              </a:rPr>
            </a:br>
            <a:br>
              <a:rPr lang="en-US" sz="6000" dirty="0">
                <a:latin typeface="Calibri" panose="020F0502020204030204" pitchFamily="34" charset="0"/>
              </a:rPr>
            </a:br>
            <a:r>
              <a:rPr lang="en-US" sz="6000" dirty="0">
                <a:latin typeface="Calibri" panose="020F0502020204030204" pitchFamily="34" charset="0"/>
              </a:rPr>
              <a:t>How to Detect Overfitting ?</a:t>
            </a:r>
            <a:br>
              <a:rPr lang="en-US" sz="6000" b="0" i="0" dirty="0">
                <a:solidFill>
                  <a:srgbClr val="610B38"/>
                </a:solidFill>
                <a:effectLst/>
                <a:latin typeface="Calibri" panose="020F0502020204030204" pitchFamily="34" charset="0"/>
              </a:rPr>
            </a:br>
            <a:br>
              <a:rPr lang="en-US" sz="6000" dirty="0">
                <a:latin typeface="Calibri" panose="020F0502020204030204" pitchFamily="34" charset="0"/>
              </a:rPr>
            </a:br>
            <a:endParaRPr lang="en-US" sz="6000" dirty="0"/>
          </a:p>
        </p:txBody>
      </p:sp>
      <p:sp>
        <p:nvSpPr>
          <p:cNvPr id="4" name="TextBox 3"/>
          <p:cNvSpPr txBox="1"/>
          <p:nvPr/>
        </p:nvSpPr>
        <p:spPr>
          <a:xfrm>
            <a:off x="106017" y="1727641"/>
            <a:ext cx="5830957" cy="3984873"/>
          </a:xfrm>
          <a:prstGeom prst="rect">
            <a:avLst/>
          </a:prstGeom>
          <a:noFill/>
        </p:spPr>
        <p:txBody>
          <a:bodyPr wrap="square">
            <a:spAutoFit/>
          </a:bodyPr>
          <a:lstStyle/>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Now, if the model performs well with the training dataset but not with the test dataset, then it is likely to have an overfitting issue.</a:t>
            </a:r>
            <a:endParaRPr lang="en-US" sz="2400" dirty="0">
              <a:solidFill>
                <a:srgbClr val="555555"/>
              </a:solidFill>
            </a:endParaRPr>
          </a:p>
          <a:p>
            <a:pPr marR="0" lvl="0" algn="just" defTabSz="914400" rtl="0" eaLnBrk="1" fontAlgn="auto" latinLnBrk="0" hangingPunct="1">
              <a:lnSpc>
                <a:spcPct val="110000"/>
              </a:lnSpc>
              <a:spcBef>
                <a:spcPts val="1000"/>
              </a:spcBef>
              <a:spcAft>
                <a:spcPts val="0"/>
              </a:spcAft>
              <a:buClrTx/>
              <a:buSzTx/>
              <a:defRPr/>
            </a:pPr>
            <a:endParaRPr lang="en-US" sz="2400" dirty="0">
              <a:solidFill>
                <a:srgbClr val="555555"/>
              </a:solidFill>
            </a:endParaRPr>
          </a:p>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For example, if the model shows 85% accuracy with training data and 50% accuracy with the test dataset, it means the model is not performing well.</a:t>
            </a:r>
            <a:endParaRPr lang="en-US" sz="2400" dirty="0">
              <a:solidFill>
                <a:srgbClr val="555555"/>
              </a:solidFill>
            </a:endParaRPr>
          </a:p>
        </p:txBody>
      </p:sp>
      <p:pic>
        <p:nvPicPr>
          <p:cNvPr id="7" name="Picture 6"/>
          <p:cNvPicPr>
            <a:picLocks noChangeAspect="1"/>
          </p:cNvPicPr>
          <p:nvPr/>
        </p:nvPicPr>
        <p:blipFill>
          <a:blip r:embed="rId1"/>
          <a:stretch>
            <a:fillRect/>
          </a:stretch>
        </p:blipFill>
        <p:spPr>
          <a:xfrm>
            <a:off x="6387548" y="1727641"/>
            <a:ext cx="5698435" cy="43286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12192000" cy="1399667"/>
          </a:xfrm>
        </p:spPr>
        <p:txBody>
          <a:bodyPr/>
          <a:lstStyle/>
          <a:p>
            <a:br>
              <a:rPr lang="en-US" sz="6000" dirty="0">
                <a:latin typeface="Calibri" panose="020F0502020204030204" pitchFamily="34" charset="0"/>
              </a:rPr>
            </a:br>
            <a:br>
              <a:rPr lang="en-US" sz="6000" dirty="0">
                <a:latin typeface="Calibri" panose="020F0502020204030204" pitchFamily="34" charset="0"/>
              </a:rPr>
            </a:br>
            <a:r>
              <a:rPr lang="en-US" sz="6000" i="0" dirty="0">
                <a:effectLst/>
                <a:latin typeface="Calibri" panose="020F0502020204030204" pitchFamily="34" charset="0"/>
              </a:rPr>
              <a:t>Underfitting</a:t>
            </a:r>
            <a:r>
              <a:rPr lang="en-US" sz="6000" dirty="0">
                <a:latin typeface="Calibri" panose="020F0502020204030204" pitchFamily="34" charset="0"/>
              </a:rPr>
              <a:t>?</a:t>
            </a:r>
            <a:br>
              <a:rPr lang="en-US" sz="6000" b="0" i="0" dirty="0">
                <a:solidFill>
                  <a:srgbClr val="610B38"/>
                </a:solidFill>
                <a:effectLst/>
                <a:latin typeface="Calibri" panose="020F0502020204030204" pitchFamily="34" charset="0"/>
              </a:rPr>
            </a:br>
            <a:br>
              <a:rPr lang="en-US" sz="6000" dirty="0">
                <a:latin typeface="Calibri" panose="020F0502020204030204" pitchFamily="34" charset="0"/>
              </a:rPr>
            </a:br>
            <a:endParaRPr lang="en-US" sz="6000" dirty="0"/>
          </a:p>
        </p:txBody>
      </p:sp>
      <p:sp>
        <p:nvSpPr>
          <p:cNvPr id="4" name="TextBox 3"/>
          <p:cNvSpPr txBox="1"/>
          <p:nvPr/>
        </p:nvSpPr>
        <p:spPr>
          <a:xfrm>
            <a:off x="106017" y="1727641"/>
            <a:ext cx="11039061" cy="1953548"/>
          </a:xfrm>
          <a:prstGeom prst="rect">
            <a:avLst/>
          </a:prstGeom>
          <a:noFill/>
        </p:spPr>
        <p:txBody>
          <a:bodyPr wrap="square">
            <a:spAutoFit/>
          </a:bodyPr>
          <a:lstStyle/>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 In the case of underfitting, the model </a:t>
            </a:r>
            <a:r>
              <a:rPr lang="en-US" sz="2400" u="sng" dirty="0">
                <a:solidFill>
                  <a:srgbClr val="555555"/>
                </a:solidFill>
              </a:rPr>
              <a:t>is not able to learn enough from the training data</a:t>
            </a:r>
            <a:r>
              <a:rPr lang="en-US" sz="2400" dirty="0">
                <a:solidFill>
                  <a:srgbClr val="555555"/>
                </a:solidFill>
              </a:rPr>
              <a:t>, and hence it reduces the accuracy and produces unreliable predictions.</a:t>
            </a:r>
            <a:endParaRPr lang="en-US" sz="2400" dirty="0">
              <a:solidFill>
                <a:srgbClr val="555555"/>
              </a:solidFill>
            </a:endParaRPr>
          </a:p>
          <a:p>
            <a:pPr marR="0" lvl="0" algn="just" defTabSz="914400" rtl="0" eaLnBrk="1" fontAlgn="auto" latinLnBrk="0" hangingPunct="1">
              <a:lnSpc>
                <a:spcPct val="110000"/>
              </a:lnSpc>
              <a:spcBef>
                <a:spcPts val="1000"/>
              </a:spcBef>
              <a:spcAft>
                <a:spcPts val="0"/>
              </a:spcAft>
              <a:buClrTx/>
              <a:buSzTx/>
              <a:defRPr/>
            </a:pPr>
            <a:endParaRPr lang="en-US" sz="2400" dirty="0">
              <a:solidFill>
                <a:srgbClr val="555555"/>
              </a:solidFill>
            </a:endParaRPr>
          </a:p>
          <a:p>
            <a:pPr marL="228600" marR="0" lvl="0" indent="-228600" algn="just" defTabSz="914400" rtl="0" eaLnBrk="1" fontAlgn="auto" latinLnBrk="0" hangingPunct="1">
              <a:lnSpc>
                <a:spcPct val="110000"/>
              </a:lnSpc>
              <a:spcBef>
                <a:spcPts val="1000"/>
              </a:spcBef>
              <a:spcAft>
                <a:spcPts val="0"/>
              </a:spcAft>
              <a:buClrTx/>
              <a:buSzTx/>
              <a:buFont typeface="Wingdings" panose="05000000000000000000" pitchFamily="2" charset="2"/>
              <a:buChar char="q"/>
              <a:defRPr/>
            </a:pPr>
            <a:r>
              <a:rPr lang="en-US" sz="2400" dirty="0">
                <a:solidFill>
                  <a:srgbClr val="555555"/>
                </a:solidFill>
              </a:rPr>
              <a:t> An underfitted model has </a:t>
            </a:r>
            <a:r>
              <a:rPr lang="en-US" sz="2400" u="sng" dirty="0">
                <a:solidFill>
                  <a:srgbClr val="555555"/>
                </a:solidFill>
              </a:rPr>
              <a:t>high bias and low variance.</a:t>
            </a:r>
            <a:endParaRPr lang="en-US" sz="2400" u="sng" dirty="0">
              <a:solidFill>
                <a:srgbClr val="555555"/>
              </a:solidFill>
            </a:endParaRPr>
          </a:p>
        </p:txBody>
      </p:sp>
      <p:pic>
        <p:nvPicPr>
          <p:cNvPr id="5" name="Picture 4"/>
          <p:cNvPicPr>
            <a:picLocks noChangeAspect="1"/>
          </p:cNvPicPr>
          <p:nvPr/>
        </p:nvPicPr>
        <p:blipFill>
          <a:blip r:embed="rId1"/>
          <a:stretch>
            <a:fillRect/>
          </a:stretch>
        </p:blipFill>
        <p:spPr>
          <a:xfrm>
            <a:off x="1835817" y="3768725"/>
            <a:ext cx="6715125" cy="2952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889"/>
            <a:ext cx="12192000" cy="1580443"/>
          </a:xfrm>
        </p:spPr>
        <p:txBody>
          <a:bodyPr/>
          <a:lstStyle/>
          <a:p>
            <a:r>
              <a:rPr lang="en-US" sz="7200" dirty="0"/>
              <a:t>Underfitting and Overfitting</a:t>
            </a:r>
            <a:endParaRPr lang="en-US" sz="7200" dirty="0"/>
          </a:p>
        </p:txBody>
      </p:sp>
      <p:pic>
        <p:nvPicPr>
          <p:cNvPr id="4" name="Picture 3"/>
          <p:cNvPicPr>
            <a:picLocks noChangeAspect="1"/>
          </p:cNvPicPr>
          <p:nvPr/>
        </p:nvPicPr>
        <p:blipFill>
          <a:blip r:embed="rId1"/>
          <a:stretch>
            <a:fillRect/>
          </a:stretch>
        </p:blipFill>
        <p:spPr>
          <a:xfrm>
            <a:off x="189023" y="1763777"/>
            <a:ext cx="11813954" cy="2768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2"/>
          <a:stretch>
            <a:fillRect/>
          </a:stretch>
        </p:blipFill>
        <p:spPr>
          <a:xfrm>
            <a:off x="189023" y="4487686"/>
            <a:ext cx="11813954" cy="2257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3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noGrp="1" noRot="1" noChangeAspect="1" noMove="1" noResize="1" noEditPoints="1" noAdjustHandles="1" noChangeArrowheads="1" noChangeShapeType="1" noTextEdit="1"/>
          </p:cNvSpPr>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665593" y="781335"/>
            <a:ext cx="4316498" cy="4793680"/>
          </a:xfrm>
        </p:spPr>
        <p:txBody>
          <a:bodyPr vert="horz" lIns="91440" tIns="45720" rIns="91440" bIns="45720" rtlCol="0" anchor="b">
            <a:normAutofit fontScale="90000"/>
          </a:bodyPr>
          <a:lstStyle/>
          <a:p>
            <a:pPr algn="ctr"/>
            <a:r>
              <a:rPr lang="en-US" sz="8800" dirty="0">
                <a:solidFill>
                  <a:schemeClr val="tx1">
                    <a:lumMod val="85000"/>
                    <a:lumOff val="15000"/>
                  </a:schemeClr>
                </a:solidFill>
              </a:rPr>
              <a:t>Support Vector Machine</a:t>
            </a:r>
            <a:br>
              <a:rPr lang="en-US" sz="8800" dirty="0">
                <a:solidFill>
                  <a:schemeClr val="tx1">
                    <a:lumMod val="85000"/>
                    <a:lumOff val="15000"/>
                  </a:schemeClr>
                </a:solidFill>
              </a:rPr>
            </a:br>
            <a:r>
              <a:rPr lang="en-US" sz="8800" dirty="0">
                <a:solidFill>
                  <a:schemeClr val="tx1">
                    <a:lumMod val="85000"/>
                    <a:lumOff val="15000"/>
                  </a:schemeClr>
                </a:solidFill>
              </a:rPr>
              <a:t>(SVM)</a:t>
            </a:r>
            <a:br>
              <a:rPr lang="ar-EG" sz="8800" dirty="0">
                <a:solidFill>
                  <a:schemeClr val="tx1">
                    <a:lumMod val="85000"/>
                    <a:lumOff val="15000"/>
                  </a:schemeClr>
                </a:solidFill>
              </a:rPr>
            </a:br>
            <a:endParaRPr lang="en-US" sz="3600" dirty="0">
              <a:solidFill>
                <a:schemeClr val="tx1">
                  <a:lumMod val="85000"/>
                  <a:lumOff val="15000"/>
                </a:schemeClr>
              </a:solidFill>
            </a:endParaRPr>
          </a:p>
        </p:txBody>
      </p:sp>
      <p:pic>
        <p:nvPicPr>
          <p:cNvPr id="29" name="Picture Placeholder 28" descr="Young student drawing on a whiteboard"/>
          <p:cNvPicPr>
            <a:picLocks noGrp="1" noChangeAspect="1"/>
          </p:cNvPicPr>
          <p:nvPr>
            <p:ph type="pic" idx="1"/>
          </p:nvPr>
        </p:nvPicPr>
        <p:blipFill rotWithShape="1">
          <a:blip r:embed="rId1" cstate="screen"/>
          <a:srcRect b="40"/>
          <a:stretch>
            <a:fillRect/>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15" name="Slide Number Placeholder 14"/>
          <p:cNvSpPr>
            <a:spLocks noGrp="1"/>
          </p:cNvSpPr>
          <p:nvPr>
            <p:ph type="sldNum" sz="quarter" idx="12"/>
          </p:nvPr>
        </p:nvSpPr>
        <p:spPr/>
        <p:txBody>
          <a:bodyPr vert="horz" lIns="91440" tIns="45720" rIns="91440" bIns="45720" rtlCol="0" anchor="ctr">
            <a:normAutofit/>
          </a:bodyPr>
          <a:lstStyle/>
          <a:p>
            <a:pPr defTabSz="914400">
              <a:spcAft>
                <a:spcPts val="600"/>
              </a:spcAft>
              <a:defRPr/>
            </a:pPr>
            <a:r>
              <a:rPr lang="en-US" sz="1000" dirty="0">
                <a:solidFill>
                  <a:prstClr val="black">
                    <a:tint val="75000"/>
                  </a:prstClr>
                </a:solidFill>
                <a:latin typeface="Calibri" panose="020F0502020204030204"/>
              </a:rPr>
              <a:t>PAGE </a:t>
            </a:r>
            <a:fld id="{4A9B5881-4007-4345-955A-79C2656F0C49}" type="slidenum">
              <a:rPr lang="en-US" sz="1000">
                <a:solidFill>
                  <a:prstClr val="black">
                    <a:tint val="75000"/>
                  </a:prstClr>
                </a:solidFill>
                <a:latin typeface="Calibri" panose="020F0502020204030204"/>
              </a:rPr>
            </a:fld>
            <a:endParaRPr lang="en-US" sz="1000" dirty="0">
              <a:solidFill>
                <a:prstClr val="black">
                  <a:tint val="75000"/>
                </a:prstClr>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rmAutofit/>
          </a:bodyPr>
          <a:lstStyle/>
          <a:p>
            <a:pPr algn="ctr"/>
            <a:r>
              <a:rPr lang="en-US" sz="7200" kern="1200" dirty="0">
                <a:solidFill>
                  <a:srgbClr val="595959"/>
                </a:solidFill>
                <a:latin typeface="+mj-lt"/>
                <a:ea typeface="+mj-ea"/>
                <a:cs typeface="+mj-cs"/>
              </a:rPr>
              <a:t>SVM</a:t>
            </a:r>
            <a:endParaRPr lang="en-US" sz="3200" kern="1200" dirty="0">
              <a:solidFill>
                <a:srgbClr val="595959"/>
              </a:solidFill>
              <a:latin typeface="+mj-lt"/>
              <a:ea typeface="+mj-ea"/>
              <a:cs typeface="+mj-cs"/>
            </a:endParaRPr>
          </a:p>
        </p:txBody>
      </p:sp>
      <p:sp>
        <p:nvSpPr>
          <p:cNvPr id="3" name="Content Placeholder 2"/>
          <p:cNvSpPr>
            <a:spLocks noGrp="1"/>
          </p:cNvSpPr>
          <p:nvPr>
            <p:ph sz="half" idx="1"/>
          </p:nvPr>
        </p:nvSpPr>
        <p:spPr>
          <a:xfrm>
            <a:off x="232913" y="2447337"/>
            <a:ext cx="5719313" cy="3770434"/>
          </a:xfrm>
        </p:spPr>
        <p:txBody>
          <a:bodyPr vert="horz" lIns="91440" tIns="45720" rIns="91440" bIns="45720" rtlCol="0" anchor="t">
            <a:normAutofit/>
          </a:bodyPr>
          <a:lstStyle/>
          <a:p>
            <a:r>
              <a:rPr lang="en-US" dirty="0">
                <a:solidFill>
                  <a:srgbClr val="595959"/>
                </a:solidFill>
              </a:rPr>
              <a:t>“Support Vector Machine” (SVM) is a supervised machine learning algorithm that can be used for both classification or regression challenges.</a:t>
            </a:r>
            <a:endParaRPr lang="en-US" dirty="0">
              <a:solidFill>
                <a:srgbClr val="595959"/>
              </a:solidFill>
            </a:endParaRPr>
          </a:p>
          <a:p>
            <a:r>
              <a:rPr lang="en-US" dirty="0">
                <a:solidFill>
                  <a:srgbClr val="595959"/>
                </a:solidFill>
              </a:rPr>
              <a:t> However,  it is mostly used in classification problems.</a:t>
            </a:r>
            <a:endParaRPr lang="en-US" dirty="0">
              <a:solidFill>
                <a:srgbClr val="595959"/>
              </a:solidFill>
            </a:endParaRPr>
          </a:p>
          <a:p>
            <a:pPr marL="0" indent="0">
              <a:buNone/>
            </a:pPr>
            <a:endParaRPr lang="en-US" noProof="1">
              <a:solidFill>
                <a:srgbClr val="595959"/>
              </a:solidFill>
            </a:endParaRPr>
          </a:p>
        </p:txBody>
      </p:sp>
      <p:pic>
        <p:nvPicPr>
          <p:cNvPr id="6" name="Picture 5"/>
          <p:cNvPicPr>
            <a:picLocks noChangeAspect="1"/>
          </p:cNvPicPr>
          <p:nvPr/>
        </p:nvPicPr>
        <p:blipFill>
          <a:blip r:embed="rId1"/>
          <a:stretch>
            <a:fillRect/>
          </a:stretch>
        </p:blipFill>
        <p:spPr>
          <a:xfrm>
            <a:off x="6781801" y="1732743"/>
            <a:ext cx="4797056" cy="3438083"/>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rmAutofit/>
          </a:bodyPr>
          <a:lstStyle/>
          <a:p>
            <a:pPr algn="ctr"/>
            <a:r>
              <a:rPr lang="en-US" sz="7200" dirty="0">
                <a:solidFill>
                  <a:srgbClr val="595959"/>
                </a:solidFill>
              </a:rPr>
              <a:t>SVM</a:t>
            </a:r>
            <a:endParaRPr lang="en-US" sz="7200" dirty="0">
              <a:solidFill>
                <a:srgbClr val="595959"/>
              </a:solidFill>
            </a:endParaRPr>
          </a:p>
        </p:txBody>
      </p:sp>
      <p:sp>
        <p:nvSpPr>
          <p:cNvPr id="11" name="TextBox 10"/>
          <p:cNvSpPr txBox="1"/>
          <p:nvPr/>
        </p:nvSpPr>
        <p:spPr>
          <a:xfrm>
            <a:off x="129396" y="2447337"/>
            <a:ext cx="5900468" cy="3770434"/>
          </a:xfrm>
          <a:prstGeom prst="rect">
            <a:avLst/>
          </a:prstGeom>
        </p:spPr>
        <p:txBody>
          <a:bodyPr vert="horz" lIns="91440" tIns="45720" rIns="91440" bIns="45720" rtlCol="0" anchor="t">
            <a:normAutofit lnSpcReduction="10000"/>
          </a:bodyPr>
          <a:lstStyle/>
          <a:p>
            <a:pPr marL="342900" indent="-228600" defTabSz="914400">
              <a:lnSpc>
                <a:spcPct val="90000"/>
              </a:lnSpc>
              <a:spcBef>
                <a:spcPts val="1000"/>
              </a:spcBef>
              <a:buClr>
                <a:schemeClr val="accent2"/>
              </a:buClr>
              <a:buFont typeface="Arial" panose="020B0604020202020204" pitchFamily="34" charset="0"/>
              <a:buChar char="•"/>
            </a:pPr>
            <a:r>
              <a:rPr lang="en-US" sz="2800" dirty="0">
                <a:solidFill>
                  <a:srgbClr val="595959"/>
                </a:solidFill>
              </a:rPr>
              <a:t>Let’s imagine we have two tags: green and blue, and our data has two features: x and y. </a:t>
            </a:r>
            <a:endParaRPr lang="en-US" sz="2800" dirty="0">
              <a:solidFill>
                <a:srgbClr val="595959"/>
              </a:solidFill>
            </a:endParaRPr>
          </a:p>
          <a:p>
            <a:pPr marL="342900" indent="-228600" defTabSz="914400">
              <a:lnSpc>
                <a:spcPct val="90000"/>
              </a:lnSpc>
              <a:spcBef>
                <a:spcPts val="1000"/>
              </a:spcBef>
              <a:buClr>
                <a:schemeClr val="accent2"/>
              </a:buClr>
              <a:buFont typeface="Arial" panose="020B0604020202020204" pitchFamily="34" charset="0"/>
              <a:buChar char="•"/>
            </a:pPr>
            <a:r>
              <a:rPr lang="en-US" sz="2800" dirty="0">
                <a:solidFill>
                  <a:srgbClr val="595959"/>
                </a:solidFill>
              </a:rPr>
              <a:t>We want a classifier that, given a pair of (</a:t>
            </a:r>
            <a:r>
              <a:rPr lang="en-US" sz="2800" dirty="0" err="1">
                <a:solidFill>
                  <a:srgbClr val="595959"/>
                </a:solidFill>
              </a:rPr>
              <a:t>x,y</a:t>
            </a:r>
            <a:r>
              <a:rPr lang="en-US" sz="2800" dirty="0">
                <a:solidFill>
                  <a:srgbClr val="595959"/>
                </a:solidFill>
              </a:rPr>
              <a:t>) coordinates, outputs if it’s either green or blue.</a:t>
            </a:r>
            <a:endParaRPr lang="en-US" sz="2800" dirty="0">
              <a:solidFill>
                <a:srgbClr val="595959"/>
              </a:solidFill>
            </a:endParaRPr>
          </a:p>
          <a:p>
            <a:pPr indent="-228600" defTabSz="914400">
              <a:lnSpc>
                <a:spcPct val="90000"/>
              </a:lnSpc>
              <a:spcBef>
                <a:spcPts val="1000"/>
              </a:spcBef>
              <a:buClr>
                <a:schemeClr val="accent2"/>
              </a:buClr>
              <a:buFont typeface="Arial" panose="020B0604020202020204" pitchFamily="34" charset="0"/>
              <a:buChar char="•"/>
            </a:pPr>
            <a:endParaRPr lang="en-US" sz="2800" dirty="0">
              <a:solidFill>
                <a:srgbClr val="595959"/>
              </a:solidFill>
            </a:endParaRPr>
          </a:p>
          <a:p>
            <a:pPr marL="342900" indent="-228600" defTabSz="914400">
              <a:lnSpc>
                <a:spcPct val="90000"/>
              </a:lnSpc>
              <a:spcBef>
                <a:spcPts val="1000"/>
              </a:spcBef>
              <a:buClr>
                <a:schemeClr val="accent2"/>
              </a:buClr>
              <a:buFont typeface="Arial" panose="020B0604020202020204" pitchFamily="34" charset="0"/>
              <a:buChar char="•"/>
            </a:pPr>
            <a:r>
              <a:rPr lang="en-US" sz="2800" dirty="0">
                <a:solidFill>
                  <a:srgbClr val="595959"/>
                </a:solidFill>
              </a:rPr>
              <a:t> We plot our already labeled training data on a plane</a:t>
            </a:r>
            <a:endParaRPr lang="en-US" sz="2800" dirty="0">
              <a:solidFill>
                <a:srgbClr val="595959"/>
              </a:solidFill>
            </a:endParaRPr>
          </a:p>
        </p:txBody>
      </p:sp>
      <p:pic>
        <p:nvPicPr>
          <p:cNvPr id="13" name="Picture 12"/>
          <p:cNvPicPr>
            <a:picLocks noChangeAspect="1"/>
          </p:cNvPicPr>
          <p:nvPr/>
        </p:nvPicPr>
        <p:blipFill>
          <a:blip r:embed="rId1"/>
          <a:stretch>
            <a:fillRect/>
          </a:stretch>
        </p:blipFill>
        <p:spPr>
          <a:xfrm>
            <a:off x="6781801" y="1431025"/>
            <a:ext cx="4797056" cy="4041519"/>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rmAutofit/>
          </a:bodyPr>
          <a:lstStyle/>
          <a:p>
            <a:pPr algn="ctr"/>
            <a:r>
              <a:rPr lang="en-US" sz="7200" dirty="0">
                <a:solidFill>
                  <a:srgbClr val="595959"/>
                </a:solidFill>
              </a:rPr>
              <a:t>SVM</a:t>
            </a:r>
            <a:endParaRPr lang="en-US" sz="7200" dirty="0">
              <a:solidFill>
                <a:srgbClr val="595959"/>
              </a:solidFill>
            </a:endParaRPr>
          </a:p>
        </p:txBody>
      </p:sp>
      <p:sp>
        <p:nvSpPr>
          <p:cNvPr id="6" name="TextBox 5"/>
          <p:cNvSpPr txBox="1"/>
          <p:nvPr/>
        </p:nvSpPr>
        <p:spPr>
          <a:xfrm>
            <a:off x="0" y="2447337"/>
            <a:ext cx="6096000" cy="3770434"/>
          </a:xfrm>
          <a:prstGeom prst="rect">
            <a:avLst/>
          </a:prstGeom>
        </p:spPr>
        <p:txBody>
          <a:bodyPr vert="horz" lIns="91440" tIns="45720" rIns="91440" bIns="45720" rtlCol="0" anchor="t">
            <a:normAutofit fontScale="92500" lnSpcReduction="10000"/>
          </a:bodyPr>
          <a:lstStyle/>
          <a:p>
            <a:pPr marL="342900" indent="-228600" defTabSz="914400">
              <a:lnSpc>
                <a:spcPct val="90000"/>
              </a:lnSpc>
              <a:spcAft>
                <a:spcPts val="600"/>
              </a:spcAft>
              <a:buFont typeface="Arial" panose="020B0604020202020204" pitchFamily="34" charset="0"/>
              <a:buChar char="•"/>
            </a:pPr>
            <a:r>
              <a:rPr lang="en-US" sz="2800" dirty="0">
                <a:solidFill>
                  <a:srgbClr val="595959"/>
                </a:solidFill>
              </a:rPr>
              <a:t>A support vector machine takes these data points and outputs the hyperplane (which in two dimensions it’s simply a line) that best separates the tags. </a:t>
            </a:r>
            <a:endParaRPr lang="en-US" sz="2800" dirty="0">
              <a:solidFill>
                <a:srgbClr val="595959"/>
              </a:solidFill>
            </a:endParaRPr>
          </a:p>
          <a:p>
            <a:pPr marL="114300" defTabSz="914400">
              <a:lnSpc>
                <a:spcPct val="90000"/>
              </a:lnSpc>
              <a:spcAft>
                <a:spcPts val="600"/>
              </a:spcAft>
            </a:pPr>
            <a:endParaRPr lang="en-US" sz="2800" dirty="0">
              <a:solidFill>
                <a:srgbClr val="595959"/>
              </a:solidFill>
            </a:endParaRPr>
          </a:p>
          <a:p>
            <a:pPr marL="342900" indent="-228600" defTabSz="914400">
              <a:lnSpc>
                <a:spcPct val="90000"/>
              </a:lnSpc>
              <a:spcAft>
                <a:spcPts val="600"/>
              </a:spcAft>
              <a:buFont typeface="Arial" panose="020B0604020202020204" pitchFamily="34" charset="0"/>
              <a:buChar char="•"/>
            </a:pPr>
            <a:r>
              <a:rPr lang="en-US" sz="2800" dirty="0">
                <a:solidFill>
                  <a:srgbClr val="595959"/>
                </a:solidFill>
              </a:rPr>
              <a:t>This line is the decision boundary: anything that falls to one side of it we will classify as blue, and anything that falls to the other as red</a:t>
            </a:r>
            <a:r>
              <a:rPr lang="en-US" sz="2000" dirty="0">
                <a:solidFill>
                  <a:srgbClr val="595959"/>
                </a:solidFill>
              </a:rPr>
              <a:t>.</a:t>
            </a:r>
            <a:endParaRPr lang="en-US" sz="2000" dirty="0">
              <a:solidFill>
                <a:srgbClr val="595959"/>
              </a:solidFill>
            </a:endParaRPr>
          </a:p>
        </p:txBody>
      </p:sp>
      <p:pic>
        <p:nvPicPr>
          <p:cNvPr id="10" name="Picture 9"/>
          <p:cNvPicPr>
            <a:picLocks noChangeAspect="1"/>
          </p:cNvPicPr>
          <p:nvPr/>
        </p:nvPicPr>
        <p:blipFill>
          <a:blip r:embed="rId1"/>
          <a:stretch>
            <a:fillRect/>
          </a:stretch>
        </p:blipFill>
        <p:spPr>
          <a:xfrm>
            <a:off x="6781801" y="1431025"/>
            <a:ext cx="4797056" cy="4041519"/>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rmAutofit/>
          </a:bodyPr>
          <a:lstStyle/>
          <a:p>
            <a:pPr algn="ctr"/>
            <a:r>
              <a:rPr lang="en-US" sz="7200" dirty="0">
                <a:solidFill>
                  <a:srgbClr val="595959"/>
                </a:solidFill>
              </a:rPr>
              <a:t>SVM</a:t>
            </a:r>
            <a:endParaRPr lang="en-US" sz="7200" dirty="0">
              <a:solidFill>
                <a:srgbClr val="595959"/>
              </a:solidFill>
            </a:endParaRPr>
          </a:p>
        </p:txBody>
      </p:sp>
      <p:sp>
        <p:nvSpPr>
          <p:cNvPr id="6" name="TextBox 5"/>
          <p:cNvSpPr txBox="1"/>
          <p:nvPr/>
        </p:nvSpPr>
        <p:spPr>
          <a:xfrm>
            <a:off x="0" y="2447337"/>
            <a:ext cx="6096000" cy="3770434"/>
          </a:xfrm>
          <a:prstGeom prst="rect">
            <a:avLst/>
          </a:prstGeom>
        </p:spPr>
        <p:txBody>
          <a:bodyPr vert="horz" lIns="91440" tIns="45720" rIns="91440" bIns="45720" rtlCol="0" anchor="t">
            <a:normAutofit fontScale="92500" lnSpcReduction="10000"/>
          </a:bodyPr>
          <a:lstStyle/>
          <a:p>
            <a:pPr marL="342900" indent="-228600" defTabSz="914400">
              <a:lnSpc>
                <a:spcPct val="90000"/>
              </a:lnSpc>
              <a:spcAft>
                <a:spcPts val="600"/>
              </a:spcAft>
              <a:buFont typeface="Arial" panose="020B0604020202020204" pitchFamily="34" charset="0"/>
              <a:buChar char="•"/>
            </a:pPr>
            <a:r>
              <a:rPr lang="en-US" sz="2400" dirty="0">
                <a:solidFill>
                  <a:srgbClr val="595959"/>
                </a:solidFill>
              </a:rPr>
              <a:t>SVM algorithm helps to find the best line or decision boundary; this best boundary or region is called as a hyperplane. SVM algorithm finds the closest point of the lines from both the classes. </a:t>
            </a:r>
            <a:endParaRPr lang="en-US" sz="2400" dirty="0">
              <a:solidFill>
                <a:srgbClr val="595959"/>
              </a:solidFill>
            </a:endParaRPr>
          </a:p>
          <a:p>
            <a:pPr marL="342900" indent="-228600" defTabSz="914400">
              <a:lnSpc>
                <a:spcPct val="90000"/>
              </a:lnSpc>
              <a:spcAft>
                <a:spcPts val="600"/>
              </a:spcAft>
              <a:buFont typeface="Arial" panose="020B0604020202020204" pitchFamily="34" charset="0"/>
              <a:buChar char="•"/>
            </a:pPr>
            <a:r>
              <a:rPr lang="en-US" sz="2400" u="sng" dirty="0">
                <a:solidFill>
                  <a:srgbClr val="595959"/>
                </a:solidFill>
              </a:rPr>
              <a:t>These points are called support vectors</a:t>
            </a:r>
            <a:r>
              <a:rPr lang="en-US" sz="2400" dirty="0">
                <a:solidFill>
                  <a:srgbClr val="595959"/>
                </a:solidFill>
              </a:rPr>
              <a:t>. </a:t>
            </a:r>
            <a:endParaRPr lang="en-US" sz="2400" dirty="0">
              <a:solidFill>
                <a:srgbClr val="595959"/>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595959"/>
                </a:solidFill>
              </a:rPr>
              <a:t>The distance between the vectors and the hyperplane is </a:t>
            </a:r>
            <a:r>
              <a:rPr lang="en-US" sz="2400" u="sng" dirty="0">
                <a:solidFill>
                  <a:srgbClr val="595959"/>
                </a:solidFill>
              </a:rPr>
              <a:t>called as margin</a:t>
            </a:r>
            <a:r>
              <a:rPr lang="en-US" sz="2400" dirty="0">
                <a:solidFill>
                  <a:srgbClr val="595959"/>
                </a:solidFill>
              </a:rPr>
              <a:t>. </a:t>
            </a:r>
            <a:endParaRPr lang="en-US" sz="2400" dirty="0">
              <a:solidFill>
                <a:srgbClr val="595959"/>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595959"/>
                </a:solidFill>
              </a:rPr>
              <a:t>And the goal of SVM is to </a:t>
            </a:r>
            <a:r>
              <a:rPr lang="en-US" sz="2400" u="sng" dirty="0">
                <a:solidFill>
                  <a:srgbClr val="595959"/>
                </a:solidFill>
              </a:rPr>
              <a:t>maximize this margin</a:t>
            </a:r>
            <a:r>
              <a:rPr lang="en-US" sz="2400" dirty="0">
                <a:solidFill>
                  <a:srgbClr val="595959"/>
                </a:solidFill>
              </a:rPr>
              <a:t>. </a:t>
            </a:r>
            <a:endParaRPr lang="en-US" sz="2400" dirty="0">
              <a:solidFill>
                <a:srgbClr val="595959"/>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595959"/>
                </a:solidFill>
              </a:rPr>
              <a:t>The hyperplane with maximum margin is called the </a:t>
            </a:r>
            <a:r>
              <a:rPr lang="en-US" sz="2400" u="sng" dirty="0">
                <a:solidFill>
                  <a:srgbClr val="595959"/>
                </a:solidFill>
              </a:rPr>
              <a:t>optimal hyperplane</a:t>
            </a:r>
            <a:endParaRPr lang="en-US" sz="2400" u="sng" dirty="0">
              <a:solidFill>
                <a:srgbClr val="595959"/>
              </a:solidFill>
            </a:endParaRPr>
          </a:p>
        </p:txBody>
      </p:sp>
      <p:pic>
        <p:nvPicPr>
          <p:cNvPr id="12" name="Picture 11"/>
          <p:cNvPicPr>
            <a:picLocks noChangeAspect="1"/>
          </p:cNvPicPr>
          <p:nvPr/>
        </p:nvPicPr>
        <p:blipFill>
          <a:blip r:embed="rId1"/>
          <a:stretch>
            <a:fillRect/>
          </a:stretch>
        </p:blipFill>
        <p:spPr>
          <a:xfrm>
            <a:off x="6781801" y="1491163"/>
            <a:ext cx="4797056" cy="3921244"/>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Autofit/>
          </a:bodyPr>
          <a:lstStyle/>
          <a:p>
            <a:pPr algn="ctr"/>
            <a:r>
              <a:rPr lang="en-US" sz="6600" dirty="0">
                <a:solidFill>
                  <a:srgbClr val="595959"/>
                </a:solidFill>
              </a:rPr>
              <a:t>Non-Linear SVM</a:t>
            </a:r>
            <a:endParaRPr lang="en-US" sz="6600" dirty="0">
              <a:solidFill>
                <a:srgbClr val="595959"/>
              </a:solidFill>
            </a:endParaRPr>
          </a:p>
        </p:txBody>
      </p:sp>
      <p:sp>
        <p:nvSpPr>
          <p:cNvPr id="6" name="TextBox 5"/>
          <p:cNvSpPr txBox="1"/>
          <p:nvPr/>
        </p:nvSpPr>
        <p:spPr>
          <a:xfrm>
            <a:off x="-1" y="2447337"/>
            <a:ext cx="6095999" cy="3770434"/>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3200" dirty="0">
                <a:solidFill>
                  <a:srgbClr val="595959"/>
                </a:solidFill>
              </a:rPr>
              <a:t>If data is linearly arranged, then we can separate it by using a straight line, but for non-linear data, we cannot draw a single straight line. </a:t>
            </a:r>
            <a:endParaRPr lang="en-US" sz="3200" u="sng" dirty="0">
              <a:solidFill>
                <a:srgbClr val="595959"/>
              </a:solidFill>
            </a:endParaRPr>
          </a:p>
        </p:txBody>
      </p:sp>
      <p:pic>
        <p:nvPicPr>
          <p:cNvPr id="5" name="Picture 4"/>
          <p:cNvPicPr>
            <a:picLocks noChangeAspect="1"/>
          </p:cNvPicPr>
          <p:nvPr/>
        </p:nvPicPr>
        <p:blipFill>
          <a:blip r:embed="rId1"/>
          <a:stretch>
            <a:fillRect/>
          </a:stretch>
        </p:blipFill>
        <p:spPr>
          <a:xfrm>
            <a:off x="6781801" y="1326438"/>
            <a:ext cx="4797056" cy="4250694"/>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 name="Picture 2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1116249" y="1427368"/>
            <a:ext cx="7796540" cy="3997828"/>
          </a:xfrm>
        </p:spPr>
        <p:txBody>
          <a:bodyPr/>
          <a:lstStyle/>
          <a:p>
            <a:r>
              <a:rPr lang="en-US" sz="3200" dirty="0"/>
              <a:t>Example</a:t>
            </a:r>
            <a:endParaRPr lang="en-US" dirty="0"/>
          </a:p>
        </p:txBody>
      </p:sp>
      <p:pic>
        <p:nvPicPr>
          <p:cNvPr id="7" name="عنصر نائب للمحتوى 4" descr="صورة تحتوي على منضدة&#10;&#10;تم إنشاء الوصف تلقائياً"/>
          <p:cNvPicPr>
            <a:picLocks noChangeAspect="1"/>
          </p:cNvPicPr>
          <p:nvPr/>
        </p:nvPicPr>
        <p:blipFill rotWithShape="1">
          <a:blip r:embed="rId3">
            <a:extLst>
              <a:ext uri="{BEBA8EAE-BF5A-486C-A8C5-ECC9F3942E4B}">
                <a14:imgProps xmlns:a14="http://schemas.microsoft.com/office/drawing/2010/main">
                  <a14:imgLayer r:embed="rId4">
                    <a14:imgEffect>
                      <a14:sharpenSoften amount="44000"/>
                    </a14:imgEffect>
                  </a14:imgLayer>
                </a14:imgProps>
              </a:ext>
            </a:extLst>
          </a:blip>
          <a:srcRect b="2786"/>
          <a:stretch>
            <a:fillRect/>
          </a:stretch>
        </p:blipFill>
        <p:spPr>
          <a:xfrm>
            <a:off x="4722093" y="481913"/>
            <a:ext cx="6990092" cy="588873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scene3d>
            <a:camera prst="orthographicFront"/>
            <a:lightRig rig="twoPt" dir="t">
              <a:rot lat="0" lon="0" rev="7200000"/>
            </a:lightRig>
          </a:scene3d>
          <a:sp3d>
            <a:bevelT w="25400" h="19050"/>
          </a:sp3d>
        </p:spPr>
      </p:pic>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Autofit/>
          </a:bodyPr>
          <a:lstStyle/>
          <a:p>
            <a:pPr algn="ctr"/>
            <a:r>
              <a:rPr lang="en-US" sz="6600" dirty="0">
                <a:solidFill>
                  <a:srgbClr val="595959"/>
                </a:solidFill>
              </a:rPr>
              <a:t>Non-Linear SVM</a:t>
            </a:r>
            <a:endParaRPr lang="en-US" sz="6600" dirty="0">
              <a:solidFill>
                <a:srgbClr val="595959"/>
              </a:solidFill>
            </a:endParaRPr>
          </a:p>
        </p:txBody>
      </p:sp>
      <p:sp>
        <p:nvSpPr>
          <p:cNvPr id="6" name="TextBox 5"/>
          <p:cNvSpPr txBox="1"/>
          <p:nvPr/>
        </p:nvSpPr>
        <p:spPr>
          <a:xfrm>
            <a:off x="0" y="2447337"/>
            <a:ext cx="6096000" cy="3770434"/>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2800" dirty="0">
                <a:solidFill>
                  <a:srgbClr val="595959"/>
                </a:solidFill>
              </a:rPr>
              <a:t>So, to separate these data points, we need to add one more dimension. For linear data, we have used two dimensions x and y, so for non-linear data, we will add a third-dimension z. </a:t>
            </a:r>
            <a:endParaRPr lang="en-US" sz="2800" dirty="0">
              <a:solidFill>
                <a:srgbClr val="595959"/>
              </a:solidFill>
            </a:endParaRPr>
          </a:p>
          <a:p>
            <a:pPr marL="342900" indent="-228600" defTabSz="914400">
              <a:lnSpc>
                <a:spcPct val="90000"/>
              </a:lnSpc>
              <a:spcAft>
                <a:spcPts val="600"/>
              </a:spcAft>
              <a:buFont typeface="Arial" panose="020B0604020202020204" pitchFamily="34" charset="0"/>
              <a:buChar char="•"/>
            </a:pPr>
            <a:r>
              <a:rPr lang="en-US" sz="2800" dirty="0">
                <a:solidFill>
                  <a:srgbClr val="595959"/>
                </a:solidFill>
              </a:rPr>
              <a:t>It can be calculated as: z=x2 +y2</a:t>
            </a:r>
            <a:endParaRPr lang="en-US" sz="2800" dirty="0">
              <a:solidFill>
                <a:srgbClr val="595959"/>
              </a:solidFill>
            </a:endParaRPr>
          </a:p>
        </p:txBody>
      </p:sp>
      <p:pic>
        <p:nvPicPr>
          <p:cNvPr id="5" name="Picture 4"/>
          <p:cNvPicPr>
            <a:picLocks noChangeAspect="1"/>
          </p:cNvPicPr>
          <p:nvPr/>
        </p:nvPicPr>
        <p:blipFill>
          <a:blip r:embed="rId1"/>
          <a:stretch>
            <a:fillRect/>
          </a:stretch>
        </p:blipFill>
        <p:spPr>
          <a:xfrm>
            <a:off x="6781801" y="1326438"/>
            <a:ext cx="4797056" cy="4250694"/>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3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noGrp="1" noRot="1" noChangeAspect="1" noMove="1" noResize="1" noEditPoints="1" noAdjustHandles="1" noChangeArrowheads="1" noChangeShapeType="1" noTextEdit="1"/>
          </p:cNvSpPr>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754" y="3081116"/>
            <a:ext cx="4731781" cy="1637987"/>
          </a:xfrm>
          <a:prstGeom prst="rect">
            <a:avLst/>
          </a:prstGeom>
        </p:spPr>
        <p:txBody>
          <a:bodyPr vert="horz" lIns="91440" tIns="45720" rIns="91440" bIns="45720" rtlCol="0" anchor="t">
            <a:normAutofit/>
          </a:bodyPr>
          <a:lstStyle/>
          <a:p>
            <a:pPr algn="ctr" defTabSz="914400">
              <a:lnSpc>
                <a:spcPct val="90000"/>
              </a:lnSpc>
              <a:spcBef>
                <a:spcPts val="1000"/>
              </a:spcBef>
              <a:spcAft>
                <a:spcPts val="600"/>
              </a:spcAft>
            </a:pPr>
            <a:r>
              <a:rPr lang="en-US" sz="2800" kern="1200" dirty="0">
                <a:solidFill>
                  <a:srgbClr val="595959"/>
                </a:solidFill>
                <a:latin typeface="+mn-lt"/>
                <a:ea typeface="+mn-ea"/>
                <a:cs typeface="+mn-cs"/>
              </a:rPr>
              <a:t>By adding the third dimension, the sample space will become as below image:</a:t>
            </a:r>
            <a:endParaRPr lang="en-US" sz="2800" kern="1200" dirty="0">
              <a:solidFill>
                <a:srgbClr val="595959"/>
              </a:solidFill>
              <a:latin typeface="+mn-lt"/>
              <a:ea typeface="+mn-ea"/>
              <a:cs typeface="+mn-cs"/>
            </a:endParaRPr>
          </a:p>
        </p:txBody>
      </p:sp>
      <p:pic>
        <p:nvPicPr>
          <p:cNvPr id="7" name="Picture 6" descr="A graph of a graph of a graph of a graph of a graph of a graph of a graph of a graph of a graph of a graph of a graph of a graph of a graph of&#10;&#10;Description automatically generated"/>
          <p:cNvPicPr>
            <a:picLocks noChangeAspect="1"/>
          </p:cNvPicPr>
          <p:nvPr/>
        </p:nvPicPr>
        <p:blipFill rotWithShape="1">
          <a:blip r:embed="rId1"/>
          <a:srcRect l="9532" r="10646" b="-2"/>
          <a:stretch>
            <a:fillRect/>
          </a:stretch>
        </p:blipFill>
        <p:spPr>
          <a:xfrm>
            <a:off x="6025261" y="685799"/>
            <a:ext cx="4877896" cy="5486400"/>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defRPr/>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
        <p:nvSpPr>
          <p:cNvPr id="8" name="Title 1"/>
          <p:cNvSpPr txBox="1"/>
          <p:nvPr/>
        </p:nvSpPr>
        <p:spPr>
          <a:xfrm>
            <a:off x="170579" y="664232"/>
            <a:ext cx="4353116" cy="14746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595959"/>
                </a:solidFill>
              </a:rPr>
              <a:t>Non-Linear SVM</a:t>
            </a:r>
            <a:endParaRPr lang="en-US" sz="6600" dirty="0">
              <a:solidFill>
                <a:srgbClr val="59595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0" y="3081116"/>
            <a:ext cx="4713027" cy="1637987"/>
          </a:xfrm>
          <a:prstGeom prst="rect">
            <a:avLst/>
          </a:prstGeom>
        </p:spPr>
        <p:txBody>
          <a:bodyPr vert="horz" lIns="91440" tIns="45720" rIns="91440" bIns="45720" rtlCol="0" anchor="t">
            <a:normAutofit/>
          </a:bodyPr>
          <a:lstStyle/>
          <a:p>
            <a:pPr algn="ctr" defTabSz="914400">
              <a:lnSpc>
                <a:spcPct val="90000"/>
              </a:lnSpc>
              <a:spcBef>
                <a:spcPts val="1000"/>
              </a:spcBef>
              <a:spcAft>
                <a:spcPts val="600"/>
              </a:spcAft>
            </a:pPr>
            <a:r>
              <a:rPr lang="en-US" sz="2800" kern="1200" dirty="0">
                <a:solidFill>
                  <a:srgbClr val="595959"/>
                </a:solidFill>
                <a:latin typeface="+mn-lt"/>
                <a:ea typeface="+mn-ea"/>
                <a:cs typeface="+mn-cs"/>
              </a:rPr>
              <a:t>So now, SVM will divide the datasets into classes in the following way. Consider the below image:</a:t>
            </a:r>
            <a:endParaRPr lang="en-US" sz="2800" kern="1200" dirty="0">
              <a:solidFill>
                <a:srgbClr val="595959"/>
              </a:solidFill>
              <a:latin typeface="+mn-lt"/>
              <a:ea typeface="+mn-ea"/>
              <a:cs typeface="+mn-cs"/>
            </a:endParaRPr>
          </a:p>
        </p:txBody>
      </p:sp>
      <p:pic>
        <p:nvPicPr>
          <p:cNvPr id="5" name="Picture 4"/>
          <p:cNvPicPr>
            <a:picLocks noChangeAspect="1"/>
          </p:cNvPicPr>
          <p:nvPr/>
        </p:nvPicPr>
        <p:blipFill>
          <a:blip r:embed="rId1"/>
          <a:stretch>
            <a:fillRect/>
          </a:stretch>
        </p:blipFill>
        <p:spPr>
          <a:xfrm>
            <a:off x="5558449" y="685799"/>
            <a:ext cx="5811520" cy="5486400"/>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
        <p:nvSpPr>
          <p:cNvPr id="8" name="Title 1"/>
          <p:cNvSpPr txBox="1"/>
          <p:nvPr/>
        </p:nvSpPr>
        <p:spPr>
          <a:xfrm>
            <a:off x="170579" y="664232"/>
            <a:ext cx="4353116" cy="14746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595959"/>
                </a:solidFill>
              </a:rPr>
              <a:t>Non-Linear SVM</a:t>
            </a:r>
            <a:endParaRPr lang="en-US" sz="6000" dirty="0">
              <a:solidFill>
                <a:srgbClr val="59595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Autofit/>
          </a:bodyPr>
          <a:lstStyle/>
          <a:p>
            <a:pPr algn="ctr"/>
            <a:r>
              <a:rPr lang="en-US" sz="6000" dirty="0">
                <a:solidFill>
                  <a:srgbClr val="595959"/>
                </a:solidFill>
              </a:rPr>
              <a:t>Non-Linear SVM</a:t>
            </a:r>
            <a:endParaRPr lang="en-US" sz="6000" dirty="0">
              <a:solidFill>
                <a:srgbClr val="595959"/>
              </a:solidFill>
            </a:endParaRPr>
          </a:p>
        </p:txBody>
      </p:sp>
      <p:sp>
        <p:nvSpPr>
          <p:cNvPr id="6" name="TextBox 5"/>
          <p:cNvSpPr txBox="1"/>
          <p:nvPr/>
        </p:nvSpPr>
        <p:spPr>
          <a:xfrm>
            <a:off x="-1" y="2447337"/>
            <a:ext cx="6095999" cy="3770434"/>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3200" dirty="0">
                <a:solidFill>
                  <a:srgbClr val="595959"/>
                </a:solidFill>
              </a:rPr>
              <a:t>Since we are in 3-d Space, hence it is looking like a plane parallel to the x-axis. If we convert it in 2d space with z=1, then it will become as:</a:t>
            </a:r>
            <a:endParaRPr lang="en-US" sz="3200" dirty="0">
              <a:solidFill>
                <a:srgbClr val="595959"/>
              </a:solidFill>
            </a:endParaRPr>
          </a:p>
        </p:txBody>
      </p:sp>
      <p:pic>
        <p:nvPicPr>
          <p:cNvPr id="7" name="Picture 6"/>
          <p:cNvPicPr>
            <a:picLocks noChangeAspect="1"/>
          </p:cNvPicPr>
          <p:nvPr/>
        </p:nvPicPr>
        <p:blipFill>
          <a:blip r:embed="rId1"/>
          <a:stretch>
            <a:fillRect/>
          </a:stretch>
        </p:blipFill>
        <p:spPr>
          <a:xfrm>
            <a:off x="6781801" y="1322695"/>
            <a:ext cx="4797056" cy="4258179"/>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Autofit/>
          </a:bodyPr>
          <a:lstStyle/>
          <a:p>
            <a:pPr algn="ctr"/>
            <a:r>
              <a:rPr lang="en-US" sz="6600" dirty="0">
                <a:solidFill>
                  <a:srgbClr val="595959"/>
                </a:solidFill>
              </a:rPr>
              <a:t>Non-Linear SVM</a:t>
            </a:r>
            <a:endParaRPr lang="en-US" sz="6600" dirty="0">
              <a:solidFill>
                <a:srgbClr val="595959"/>
              </a:solidFill>
            </a:endParaRPr>
          </a:p>
        </p:txBody>
      </p:sp>
      <p:sp>
        <p:nvSpPr>
          <p:cNvPr id="6" name="TextBox 5"/>
          <p:cNvSpPr txBox="1"/>
          <p:nvPr/>
        </p:nvSpPr>
        <p:spPr>
          <a:xfrm>
            <a:off x="0" y="2447337"/>
            <a:ext cx="6096000" cy="3770434"/>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3200" dirty="0">
                <a:solidFill>
                  <a:srgbClr val="595959"/>
                </a:solidFill>
              </a:rPr>
              <a:t>simple example of data in 1 dimension which is not easy to separate and how adding another dimension makes it easy.</a:t>
            </a:r>
            <a:endParaRPr lang="en-US" sz="3200" dirty="0">
              <a:solidFill>
                <a:srgbClr val="595959"/>
              </a:solidFill>
            </a:endParaRPr>
          </a:p>
        </p:txBody>
      </p:sp>
      <p:pic>
        <p:nvPicPr>
          <p:cNvPr id="5" name="Picture 4"/>
          <p:cNvPicPr>
            <a:picLocks noChangeAspect="1"/>
          </p:cNvPicPr>
          <p:nvPr/>
        </p:nvPicPr>
        <p:blipFill>
          <a:blip r:embed="rId1"/>
          <a:stretch>
            <a:fillRect/>
          </a:stretch>
        </p:blipFill>
        <p:spPr>
          <a:xfrm>
            <a:off x="6781801" y="1920709"/>
            <a:ext cx="4797056" cy="3062152"/>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1442" y="685800"/>
            <a:ext cx="4353116" cy="1474666"/>
          </a:xfrm>
        </p:spPr>
        <p:txBody>
          <a:bodyPr vert="horz" lIns="91440" tIns="45720" rIns="91440" bIns="45720" rtlCol="0" anchor="b">
            <a:noAutofit/>
          </a:bodyPr>
          <a:lstStyle/>
          <a:p>
            <a:pPr algn="ctr"/>
            <a:r>
              <a:rPr lang="en-US" sz="6600" dirty="0">
                <a:solidFill>
                  <a:srgbClr val="595959"/>
                </a:solidFill>
              </a:rPr>
              <a:t>Non-Linear SVM</a:t>
            </a:r>
            <a:endParaRPr lang="en-US" sz="6600" dirty="0">
              <a:solidFill>
                <a:srgbClr val="595959"/>
              </a:solidFill>
            </a:endParaRPr>
          </a:p>
        </p:txBody>
      </p:sp>
      <p:sp>
        <p:nvSpPr>
          <p:cNvPr id="6" name="TextBox 5"/>
          <p:cNvSpPr txBox="1"/>
          <p:nvPr/>
        </p:nvSpPr>
        <p:spPr>
          <a:xfrm>
            <a:off x="0" y="2447337"/>
            <a:ext cx="6096000" cy="3770434"/>
          </a:xfrm>
          <a:prstGeom prst="rect">
            <a:avLst/>
          </a:prstGeom>
        </p:spPr>
        <p:txBody>
          <a:bodyPr vert="horz" lIns="91440" tIns="45720" rIns="91440" bIns="45720" rtlCol="0" anchor="t">
            <a:normAutofit lnSpcReduction="10000"/>
          </a:bodyPr>
          <a:lstStyle/>
          <a:p>
            <a:pPr indent="-228600" defTabSz="914400">
              <a:lnSpc>
                <a:spcPct val="90000"/>
              </a:lnSpc>
              <a:spcBef>
                <a:spcPts val="1000"/>
              </a:spcBef>
              <a:spcAft>
                <a:spcPts val="600"/>
              </a:spcAft>
              <a:buClr>
                <a:schemeClr val="accent2"/>
              </a:buClr>
              <a:buFont typeface="Arial" panose="020B0604020202020204" pitchFamily="34" charset="0"/>
              <a:buChar char="•"/>
            </a:pPr>
            <a:r>
              <a:rPr lang="en-US" sz="3200" dirty="0">
                <a:solidFill>
                  <a:srgbClr val="595959"/>
                </a:solidFill>
              </a:rPr>
              <a:t>Let’s apply the method of adding another dimension to the data by using the function Y = X^2 (X-squared). </a:t>
            </a:r>
            <a:endParaRPr lang="en-US" sz="3200" dirty="0">
              <a:solidFill>
                <a:srgbClr val="595959"/>
              </a:solidFill>
            </a:endParaRPr>
          </a:p>
          <a:p>
            <a:pPr indent="-228600" defTabSz="914400">
              <a:lnSpc>
                <a:spcPct val="90000"/>
              </a:lnSpc>
              <a:spcBef>
                <a:spcPts val="1000"/>
              </a:spcBef>
              <a:spcAft>
                <a:spcPts val="600"/>
              </a:spcAft>
              <a:buClr>
                <a:schemeClr val="accent2"/>
              </a:buClr>
              <a:buFont typeface="Arial" panose="020B0604020202020204" pitchFamily="34" charset="0"/>
              <a:buChar char="•"/>
            </a:pPr>
            <a:r>
              <a:rPr lang="en-US" sz="3200" dirty="0">
                <a:solidFill>
                  <a:srgbClr val="595959"/>
                </a:solidFill>
              </a:rPr>
              <a:t>Thus, the data looks like the following after applying the kernel function (Y = X^2) and becomes linearly separable.</a:t>
            </a:r>
            <a:endParaRPr lang="en-US" sz="3200" dirty="0">
              <a:solidFill>
                <a:srgbClr val="595959"/>
              </a:solidFill>
            </a:endParaRPr>
          </a:p>
        </p:txBody>
      </p:sp>
      <p:pic>
        <p:nvPicPr>
          <p:cNvPr id="7" name="Picture 6" descr="Chart, scatter chart&#10;&#10;Description automatically generated"/>
          <p:cNvPicPr>
            <a:picLocks noChangeAspect="1"/>
          </p:cNvPicPr>
          <p:nvPr/>
        </p:nvPicPr>
        <p:blipFill>
          <a:blip r:embed="rId1"/>
          <a:stretch>
            <a:fillRect/>
          </a:stretch>
        </p:blipFill>
        <p:spPr>
          <a:xfrm>
            <a:off x="6781801" y="1321201"/>
            <a:ext cx="4797056" cy="4261168"/>
          </a:xfrm>
          <a:prstGeom prst="rect">
            <a:avLst/>
          </a:prstGeom>
          <a:solidFill>
            <a:srgbClr val="FFFFFF">
              <a:shade val="85000"/>
            </a:srgbClr>
          </a:solidFill>
        </p:spPr>
      </p:pic>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noGrp="1" noRot="1" noChangeAspect="1" noMove="1" noResize="1" noEditPoints="1" noAdjustHandles="1" noChangeArrowheads="1" noChangeShapeType="1" noTextEdit="1"/>
          </p:cNvSpPr>
          <p:nvPr/>
        </p:nvSpPr>
        <p:spPr>
          <a:xfrm>
            <a:off x="0" y="0"/>
            <a:ext cx="482301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9441" y="707065"/>
            <a:ext cx="3024131" cy="5443870"/>
          </a:xfrm>
        </p:spPr>
        <p:txBody>
          <a:bodyPr vert="horz" lIns="91440" tIns="45720" rIns="91440" bIns="45720" rtlCol="0" anchor="ctr">
            <a:normAutofit/>
          </a:bodyPr>
          <a:lstStyle/>
          <a:p>
            <a:pPr algn="ctr"/>
            <a:r>
              <a:rPr lang="en-US" sz="7200" dirty="0">
                <a:solidFill>
                  <a:srgbClr val="595959"/>
                </a:solidFill>
              </a:rPr>
              <a:t>SVM Kernel Trick</a:t>
            </a:r>
            <a:endParaRPr lang="en-US" sz="7200" dirty="0">
              <a:solidFill>
                <a:srgbClr val="595959"/>
              </a:solidFill>
            </a:endParaRPr>
          </a:p>
        </p:txBody>
      </p:sp>
      <p:sp>
        <p:nvSpPr>
          <p:cNvPr id="8" name="TextBox 7"/>
          <p:cNvSpPr txBox="1"/>
          <p:nvPr/>
        </p:nvSpPr>
        <p:spPr>
          <a:xfrm>
            <a:off x="5113177" y="707065"/>
            <a:ext cx="6652726" cy="544387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dirty="0">
                <a:solidFill>
                  <a:schemeClr val="tx1">
                    <a:lumMod val="65000"/>
                    <a:lumOff val="35000"/>
                  </a:schemeClr>
                </a:solidFill>
              </a:rPr>
              <a:t>Training models using the SVM algorithm (Non_ Linear):</a:t>
            </a:r>
            <a:endParaRPr lang="en-US" sz="2000" dirty="0">
              <a:solidFill>
                <a:schemeClr val="tx1">
                  <a:lumMod val="65000"/>
                  <a:lumOff val="35000"/>
                </a:schemeClr>
              </a:solidFill>
            </a:endParaRPr>
          </a:p>
          <a:p>
            <a:pPr indent="-228600" defTabSz="914400">
              <a:lnSpc>
                <a:spcPct val="90000"/>
              </a:lnSpc>
              <a:spcAft>
                <a:spcPts val="600"/>
              </a:spcAft>
              <a:buFont typeface="Arial" panose="020B0604020202020204" pitchFamily="34" charset="0"/>
              <a:buChar char="•"/>
            </a:pPr>
            <a:endParaRPr lang="en-US" sz="2000" dirty="0">
              <a:solidFill>
                <a:schemeClr val="tx1">
                  <a:lumMod val="65000"/>
                  <a:lumOff val="35000"/>
                </a:schemeClr>
              </a:solidFill>
            </a:endParaRPr>
          </a:p>
          <a:p>
            <a:pPr marL="342900" indent="-228600" defTabSz="914400">
              <a:lnSpc>
                <a:spcPct val="90000"/>
              </a:lnSpc>
              <a:spcAft>
                <a:spcPts val="600"/>
              </a:spcAft>
              <a:buFont typeface="Arial" panose="020B0604020202020204" pitchFamily="34" charset="0"/>
              <a:buChar char="•"/>
            </a:pPr>
            <a:r>
              <a:rPr lang="en-US" sz="2000" dirty="0">
                <a:solidFill>
                  <a:schemeClr val="tx1">
                    <a:lumMod val="65000"/>
                    <a:lumOff val="35000"/>
                  </a:schemeClr>
                </a:solidFill>
              </a:rPr>
              <a:t>Polynomial kernel</a:t>
            </a:r>
            <a:endParaRPr lang="en-US" sz="2000" dirty="0">
              <a:solidFill>
                <a:schemeClr val="tx1">
                  <a:lumMod val="65000"/>
                  <a:lumOff val="35000"/>
                </a:schemeClr>
              </a:solidFill>
            </a:endParaRPr>
          </a:p>
          <a:p>
            <a:pPr indent="-228600" defTabSz="914400">
              <a:lnSpc>
                <a:spcPct val="90000"/>
              </a:lnSpc>
              <a:spcAft>
                <a:spcPts val="600"/>
              </a:spcAft>
              <a:buFont typeface="Arial" panose="020B0604020202020204" pitchFamily="34" charset="0"/>
              <a:buChar char="•"/>
            </a:pPr>
            <a:endParaRPr lang="en-US" sz="2000" dirty="0">
              <a:solidFill>
                <a:schemeClr val="tx1">
                  <a:lumMod val="65000"/>
                  <a:lumOff val="35000"/>
                </a:schemeClr>
              </a:solidFill>
            </a:endParaRPr>
          </a:p>
          <a:p>
            <a:pPr indent="-228600" defTabSz="914400">
              <a:lnSpc>
                <a:spcPct val="90000"/>
              </a:lnSpc>
              <a:spcAft>
                <a:spcPts val="600"/>
              </a:spcAft>
              <a:buFont typeface="Arial" panose="020B0604020202020204" pitchFamily="34" charset="0"/>
              <a:buChar char="•"/>
            </a:pPr>
            <a:endParaRPr lang="en-US" sz="2000" dirty="0">
              <a:solidFill>
                <a:schemeClr val="tx1">
                  <a:lumMod val="65000"/>
                  <a:lumOff val="35000"/>
                </a:schemeClr>
              </a:solidFill>
            </a:endParaRPr>
          </a:p>
          <a:p>
            <a:pPr marL="342900" indent="-228600" defTabSz="914400">
              <a:lnSpc>
                <a:spcPct val="90000"/>
              </a:lnSpc>
              <a:spcAft>
                <a:spcPts val="600"/>
              </a:spcAft>
              <a:buFont typeface="Arial" panose="020B0604020202020204" pitchFamily="34" charset="0"/>
              <a:buChar char="•"/>
            </a:pPr>
            <a:r>
              <a:rPr lang="en-US" sz="2000" dirty="0">
                <a:solidFill>
                  <a:schemeClr val="tx1">
                    <a:lumMod val="65000"/>
                    <a:lumOff val="35000"/>
                  </a:schemeClr>
                </a:solidFill>
              </a:rPr>
              <a:t>Gaussian kernel (Radial basis function (RBF) kernel)</a:t>
            </a:r>
            <a:endParaRPr lang="en-US" sz="2000" dirty="0">
              <a:solidFill>
                <a:schemeClr val="tx1">
                  <a:lumMod val="65000"/>
                  <a:lumOff val="35000"/>
                </a:schemeClr>
              </a:solidFill>
            </a:endParaRPr>
          </a:p>
          <a:p>
            <a:pPr indent="-228600" defTabSz="914400">
              <a:lnSpc>
                <a:spcPct val="90000"/>
              </a:lnSpc>
              <a:spcAft>
                <a:spcPts val="600"/>
              </a:spcAft>
              <a:buFont typeface="Arial" panose="020B0604020202020204" pitchFamily="34" charset="0"/>
              <a:buChar char="•"/>
            </a:pPr>
            <a:endParaRPr lang="en-US" sz="2000" dirty="0">
              <a:solidFill>
                <a:schemeClr val="tx1">
                  <a:lumMod val="65000"/>
                  <a:lumOff val="35000"/>
                </a:schemeClr>
              </a:solidFill>
            </a:endParaRPr>
          </a:p>
          <a:p>
            <a:pPr indent="-228600" defTabSz="914400">
              <a:lnSpc>
                <a:spcPct val="90000"/>
              </a:lnSpc>
              <a:spcAft>
                <a:spcPts val="600"/>
              </a:spcAft>
              <a:buFont typeface="Arial" panose="020B0604020202020204" pitchFamily="34" charset="0"/>
              <a:buChar char="•"/>
            </a:pPr>
            <a:endParaRPr lang="en-US" sz="2000" dirty="0">
              <a:solidFill>
                <a:schemeClr val="tx1">
                  <a:lumMod val="65000"/>
                  <a:lumOff val="35000"/>
                </a:schemeClr>
              </a:solidFill>
            </a:endParaRPr>
          </a:p>
          <a:p>
            <a:pPr indent="-228600" defTabSz="914400">
              <a:lnSpc>
                <a:spcPct val="90000"/>
              </a:lnSpc>
              <a:spcAft>
                <a:spcPts val="600"/>
              </a:spcAft>
              <a:buFont typeface="Arial" panose="020B0604020202020204" pitchFamily="34" charset="0"/>
              <a:buChar char="•"/>
            </a:pPr>
            <a:endParaRPr lang="en-US" sz="2000" dirty="0">
              <a:solidFill>
                <a:schemeClr val="tx1">
                  <a:lumMod val="65000"/>
                  <a:lumOff val="35000"/>
                </a:schemeClr>
              </a:solidFill>
            </a:endParaRPr>
          </a:p>
          <a:p>
            <a:pPr marL="342900" indent="-228600" defTabSz="914400">
              <a:lnSpc>
                <a:spcPct val="90000"/>
              </a:lnSpc>
              <a:spcAft>
                <a:spcPts val="600"/>
              </a:spcAft>
              <a:buFont typeface="Arial" panose="020B0604020202020204" pitchFamily="34" charset="0"/>
              <a:buChar char="•"/>
            </a:pPr>
            <a:r>
              <a:rPr lang="en-US" sz="2000" dirty="0">
                <a:solidFill>
                  <a:schemeClr val="tx1">
                    <a:lumMod val="65000"/>
                    <a:lumOff val="35000"/>
                  </a:schemeClr>
                </a:solidFill>
              </a:rPr>
              <a:t>Sigmoid kernel</a:t>
            </a:r>
            <a:endParaRPr lang="en-US" sz="2000"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r>
              <a:rPr lang="en-US" sz="900">
                <a:solidFill>
                  <a:schemeClr val="tx1">
                    <a:tint val="75000"/>
                  </a:schemeClr>
                </a:solidFill>
              </a:rPr>
              <a:t>PAGE </a:t>
            </a:r>
            <a:fld id="{4A9B5881-4007-4345-955A-79C2656F0C49}" type="slidenum">
              <a:rPr lang="en-US" sz="900">
                <a:solidFill>
                  <a:schemeClr val="tx1">
                    <a:tint val="75000"/>
                  </a:schemeClr>
                </a:solidFill>
              </a:rPr>
            </a:fld>
            <a:endParaRPr lang="en-US" sz="900">
              <a:solidFill>
                <a:schemeClr val="tx1">
                  <a:tint val="75000"/>
                </a:schemeClr>
              </a:solidFill>
            </a:endParaRPr>
          </a:p>
        </p:txBody>
      </p:sp>
      <p:sp>
        <p:nvSpPr>
          <p:cNvPr id="6" name="TextBox 5"/>
          <p:cNvSpPr txBox="1"/>
          <p:nvPr/>
        </p:nvSpPr>
        <p:spPr>
          <a:xfrm>
            <a:off x="180621" y="1690688"/>
            <a:ext cx="11266312" cy="1221845"/>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endParaRPr lang="en-US" sz="2400" dirty="0">
              <a:solidFill>
                <a:schemeClr val="bg1"/>
              </a:solidFill>
            </a:endParaRPr>
          </a:p>
        </p:txBody>
      </p:sp>
      <p:pic>
        <p:nvPicPr>
          <p:cNvPr id="3" name="Picture 2"/>
          <p:cNvPicPr>
            <a:picLocks noChangeAspect="1"/>
          </p:cNvPicPr>
          <p:nvPr/>
        </p:nvPicPr>
        <p:blipFill>
          <a:blip r:embed="rId1"/>
          <a:stretch>
            <a:fillRect/>
          </a:stretch>
        </p:blipFill>
        <p:spPr>
          <a:xfrm>
            <a:off x="6096000" y="4017687"/>
            <a:ext cx="3397956" cy="775760"/>
          </a:xfrm>
          <a:prstGeom prst="rect">
            <a:avLst/>
          </a:prstGeom>
        </p:spPr>
      </p:pic>
      <p:pic>
        <p:nvPicPr>
          <p:cNvPr id="5" name="Picture 4"/>
          <p:cNvPicPr>
            <a:picLocks noChangeAspect="1"/>
          </p:cNvPicPr>
          <p:nvPr/>
        </p:nvPicPr>
        <p:blipFill>
          <a:blip r:embed="rId2"/>
          <a:stretch>
            <a:fillRect/>
          </a:stretch>
        </p:blipFill>
        <p:spPr>
          <a:xfrm>
            <a:off x="6096000" y="5513689"/>
            <a:ext cx="3141660" cy="842661"/>
          </a:xfrm>
          <a:prstGeom prst="rect">
            <a:avLst/>
          </a:prstGeom>
        </p:spPr>
      </p:pic>
      <p:pic>
        <p:nvPicPr>
          <p:cNvPr id="7" name="Picture 6"/>
          <p:cNvPicPr>
            <a:picLocks noChangeAspect="1"/>
          </p:cNvPicPr>
          <p:nvPr/>
        </p:nvPicPr>
        <p:blipFill>
          <a:blip r:embed="rId3"/>
          <a:stretch>
            <a:fillRect/>
          </a:stretch>
        </p:blipFill>
        <p:spPr>
          <a:xfrm>
            <a:off x="6096000" y="2795842"/>
            <a:ext cx="3343275" cy="5429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PAGE </a:t>
            </a:r>
            <a:fld id="{4A9B5881-4007-4345-955A-79C2656F0C49}" type="slidenum">
              <a:rPr lang="en-US" smtClean="0"/>
            </a:fld>
            <a:endParaRPr lang="en-US" dirty="0"/>
          </a:p>
        </p:txBody>
      </p:sp>
      <p:pic>
        <p:nvPicPr>
          <p:cNvPr id="7" name="Picture 6"/>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PAGE </a:t>
            </a:r>
            <a:fld id="{4A9B5881-4007-4345-955A-79C2656F0C49}" type="slidenum">
              <a:rPr lang="en-US" smtClean="0"/>
            </a:fld>
            <a:endParaRPr lang="en-US" dirty="0"/>
          </a:p>
        </p:txBody>
      </p:sp>
      <p:pic>
        <p:nvPicPr>
          <p:cNvPr id="7" name="Picture 6"/>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PAGE </a:t>
            </a:r>
            <a:fld id="{4A9B5881-4007-4345-955A-79C2656F0C49}" type="slidenum">
              <a:rPr lang="en-US" smtClean="0"/>
            </a:fld>
            <a:endParaRPr lang="en-US" dirty="0"/>
          </a:p>
        </p:txBody>
      </p:sp>
      <p:pic>
        <p:nvPicPr>
          <p:cNvPr id="3" name="Picture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 name="Picture 2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p:nvPr/>
        </p:nvSpPr>
        <p:spPr>
          <a:xfrm>
            <a:off x="1875503" y="1036775"/>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t>Answer</a:t>
            </a:r>
            <a:endParaRPr lang="en-US" dirty="0"/>
          </a:p>
        </p:txBody>
      </p:sp>
      <p:pic>
        <p:nvPicPr>
          <p:cNvPr id="19" name="Picture 18"/>
          <p:cNvPicPr>
            <a:picLocks noChangeAspect="1"/>
          </p:cNvPicPr>
          <p:nvPr/>
        </p:nvPicPr>
        <p:blipFill>
          <a:blip r:embed="rId3"/>
          <a:stretch>
            <a:fillRect/>
          </a:stretch>
        </p:blipFill>
        <p:spPr>
          <a:xfrm>
            <a:off x="6491840" y="4319326"/>
            <a:ext cx="4738118" cy="710950"/>
          </a:xfrm>
          <a:prstGeom prst="rect">
            <a:avLst/>
          </a:prstGeom>
        </p:spPr>
      </p:pic>
      <p:sp>
        <p:nvSpPr>
          <p:cNvPr id="4" name="Rectangle 3"/>
          <p:cNvSpPr/>
          <p:nvPr/>
        </p:nvSpPr>
        <p:spPr>
          <a:xfrm>
            <a:off x="1116552" y="2455944"/>
            <a:ext cx="5405018" cy="1323439"/>
          </a:xfrm>
          <a:prstGeom prst="rect">
            <a:avLst/>
          </a:prstGeom>
        </p:spPr>
        <p:txBody>
          <a:bodyPr wrap="square">
            <a:spAutoFit/>
          </a:bodyPr>
          <a:lstStyle/>
          <a:p>
            <a:pPr marL="243205" indent="-243205" defTabSz="324485">
              <a:spcAft>
                <a:spcPts val="600"/>
              </a:spcAft>
              <a:buFont typeface="Wingdings" panose="05000000000000000000" pitchFamily="2" charset="2"/>
              <a:buChar char="§"/>
            </a:pPr>
            <a:r>
              <a:rPr lang="en-US" sz="2000" b="1" kern="1200" dirty="0">
                <a:solidFill>
                  <a:schemeClr val="tx1"/>
                </a:solidFill>
                <a:latin typeface="Times New Roman" panose="02020603050405020304" pitchFamily="18" charset="0"/>
                <a:cs typeface="Times New Roman" panose="02020603050405020304" pitchFamily="18" charset="0"/>
              </a:rPr>
              <a:t>Entropy</a:t>
            </a:r>
            <a:r>
              <a:rPr lang="en-US" sz="2000" kern="1200" dirty="0">
                <a:solidFill>
                  <a:schemeClr val="tx1"/>
                </a:solidFill>
                <a:latin typeface="Times New Roman" panose="02020603050405020304" pitchFamily="18" charset="0"/>
                <a:cs typeface="Times New Roman" panose="02020603050405020304" pitchFamily="18" charset="0"/>
              </a:rPr>
              <a:t> is a measure of the randomness in the information being processed. The higher the entropy, the harder it is to draw any conclusions from that information.</a:t>
            </a:r>
            <a:endParaRPr lang="en-US" sz="3200" dirty="0">
              <a:latin typeface="Times New Roman" panose="02020603050405020304" pitchFamily="18" charset="0"/>
              <a:cs typeface="Times New Roman" panose="02020603050405020304" pitchFamily="18" charset="0"/>
            </a:endParaRPr>
          </a:p>
        </p:txBody>
      </p:sp>
      <p:sp>
        <p:nvSpPr>
          <p:cNvPr id="22" name="Rectangle 21"/>
          <p:cNvSpPr/>
          <p:nvPr/>
        </p:nvSpPr>
        <p:spPr>
          <a:xfrm>
            <a:off x="1116552" y="4088921"/>
            <a:ext cx="5405018" cy="1323439"/>
          </a:xfrm>
          <a:prstGeom prst="rect">
            <a:avLst/>
          </a:prstGeom>
        </p:spPr>
        <p:txBody>
          <a:bodyPr wrap="square">
            <a:spAutoFit/>
          </a:bodyPr>
          <a:lstStyle/>
          <a:p>
            <a:pPr marL="243205" indent="-243205" defTabSz="324485">
              <a:spcAft>
                <a:spcPts val="600"/>
              </a:spcAft>
              <a:buFont typeface="Wingdings" panose="05000000000000000000" pitchFamily="2" charset="2"/>
              <a:buChar char="§"/>
            </a:pPr>
            <a:r>
              <a:rPr lang="en-US" sz="2000" b="1" kern="1200" dirty="0">
                <a:solidFill>
                  <a:schemeClr val="tx1"/>
                </a:solidFill>
                <a:latin typeface="Times New Roman" panose="02020603050405020304" pitchFamily="18" charset="0"/>
                <a:cs typeface="Times New Roman" panose="02020603050405020304" pitchFamily="18" charset="0"/>
              </a:rPr>
              <a:t>Information gain </a:t>
            </a:r>
            <a:r>
              <a:rPr lang="en-US" sz="2000" b="1" u="sng" kern="1200" dirty="0">
                <a:solidFill>
                  <a:schemeClr val="tx1"/>
                </a:solidFill>
                <a:latin typeface="Times New Roman" panose="02020603050405020304" pitchFamily="18" charset="0"/>
                <a:cs typeface="Times New Roman" panose="02020603050405020304" pitchFamily="18" charset="0"/>
              </a:rPr>
              <a:t>or</a:t>
            </a:r>
            <a:r>
              <a:rPr lang="en-US" sz="2000" b="1" kern="1200" dirty="0">
                <a:solidFill>
                  <a:schemeClr val="tx1"/>
                </a:solidFill>
                <a:latin typeface="Times New Roman" panose="02020603050405020304" pitchFamily="18" charset="0"/>
                <a:cs typeface="Times New Roman" panose="02020603050405020304" pitchFamily="18" charset="0"/>
              </a:rPr>
              <a:t> IG </a:t>
            </a:r>
            <a:r>
              <a:rPr lang="en-US" sz="2000" kern="1200" dirty="0">
                <a:solidFill>
                  <a:schemeClr val="tx1"/>
                </a:solidFill>
                <a:latin typeface="Times New Roman" panose="02020603050405020304" pitchFamily="18" charset="0"/>
                <a:cs typeface="Times New Roman" panose="02020603050405020304" pitchFamily="18" charset="0"/>
              </a:rPr>
              <a:t>is a statistical property that measures how well a given attribute separates the training examples according to their target classification.</a:t>
            </a:r>
            <a:endParaRPr lang="en-US" sz="3200" dirty="0">
              <a:latin typeface="Times New Roman" panose="02020603050405020304" pitchFamily="18" charset="0"/>
              <a:cs typeface="Times New Roman" panose="02020603050405020304" pitchFamily="18" charset="0"/>
            </a:endParaRPr>
          </a:p>
        </p:txBody>
      </p:sp>
      <p:pic>
        <p:nvPicPr>
          <p:cNvPr id="5" name="Content Placeholder 5"/>
          <p:cNvPicPr>
            <a:picLocks noChangeAspect="1"/>
          </p:cNvPicPr>
          <p:nvPr/>
        </p:nvPicPr>
        <p:blipFill>
          <a:blip r:embed="rId4"/>
          <a:stretch>
            <a:fillRect/>
          </a:stretch>
        </p:blipFill>
        <p:spPr>
          <a:xfrm>
            <a:off x="6695811" y="2599494"/>
            <a:ext cx="3401002" cy="90954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 name="Picture 63"/>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6" name="Picture 65"/>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8" name="Rectangle 67"/>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0" name="Rectangle 69"/>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Rectangle 71"/>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4" name="Rectangle 73"/>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6" name="Rectangle 7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0" name="Rectangle 79"/>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letter&#10;&#10;Description automatically generated"/>
          <p:cNvPicPr>
            <a:picLocks noGrp="1" noChangeAspect="1"/>
          </p:cNvPicPr>
          <p:nvPr>
            <p:ph idx="1"/>
          </p:nvPr>
        </p:nvPicPr>
        <p:blipFill>
          <a:blip r:embed="rId3"/>
          <a:stretch>
            <a:fillRect/>
          </a:stretch>
        </p:blipFill>
        <p:spPr>
          <a:xfrm>
            <a:off x="815369" y="643467"/>
            <a:ext cx="10561262" cy="557106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 name="Picture 2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8260284" y="921045"/>
            <a:ext cx="1111472" cy="58056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0205">
              <a:spcAft>
                <a:spcPts val="600"/>
              </a:spcAft>
            </a:pPr>
            <a:r>
              <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rPr>
              <a:t>Windy</a:t>
            </a:r>
            <a:endPar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endParaRPr>
          </a:p>
          <a:p>
            <a:pPr algn="ctr" defTabSz="370205">
              <a:spcAft>
                <a:spcPts val="600"/>
              </a:spcAft>
            </a:pPr>
            <a:r>
              <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rPr>
              <a:t>5N,9y</a:t>
            </a:r>
            <a:endParaRPr lang="en-US" b="1">
              <a:ln w="0"/>
              <a:solidFill>
                <a:schemeClr val="tx1">
                  <a:lumMod val="95000"/>
                  <a:lumOff val="5000"/>
                </a:schemeClr>
              </a:solidFill>
              <a:effectLst>
                <a:outerShdw blurRad="38100" dist="19050" dir="2700000" algn="tl" rotWithShape="0">
                  <a:schemeClr val="dk1">
                    <a:alpha val="40000"/>
                  </a:schemeClr>
                </a:outerShdw>
              </a:effectLst>
            </a:endParaRPr>
          </a:p>
        </p:txBody>
      </p:sp>
      <p:sp>
        <p:nvSpPr>
          <p:cNvPr id="5" name="Oval 4"/>
          <p:cNvSpPr/>
          <p:nvPr/>
        </p:nvSpPr>
        <p:spPr>
          <a:xfrm>
            <a:off x="9176084" y="1781286"/>
            <a:ext cx="1111472" cy="5805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0205">
              <a:spcAft>
                <a:spcPts val="600"/>
              </a:spcAft>
            </a:pPr>
            <a:r>
              <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rPr>
              <a:t>False</a:t>
            </a:r>
            <a:endPar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endParaRPr>
          </a:p>
          <a:p>
            <a:pPr algn="ctr" defTabSz="370205">
              <a:spcAft>
                <a:spcPts val="600"/>
              </a:spcAft>
            </a:pPr>
            <a:r>
              <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rPr>
              <a:t>2N,6Y</a:t>
            </a:r>
            <a:endParaRPr lang="en-US" b="1">
              <a:ln w="0"/>
              <a:solidFill>
                <a:schemeClr val="tx1">
                  <a:lumMod val="95000"/>
                  <a:lumOff val="5000"/>
                </a:schemeClr>
              </a:solidFill>
              <a:effectLst>
                <a:outerShdw blurRad="38100" dist="19050" dir="2700000" algn="tl" rotWithShape="0">
                  <a:schemeClr val="dk1">
                    <a:alpha val="40000"/>
                  </a:schemeClr>
                </a:outerShdw>
              </a:effectLst>
            </a:endParaRPr>
          </a:p>
        </p:txBody>
      </p:sp>
      <p:sp>
        <p:nvSpPr>
          <p:cNvPr id="6" name="Oval 5"/>
          <p:cNvSpPr/>
          <p:nvPr/>
        </p:nvSpPr>
        <p:spPr>
          <a:xfrm>
            <a:off x="7492425" y="1704035"/>
            <a:ext cx="1111472" cy="5805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0205">
              <a:spcAft>
                <a:spcPts val="600"/>
              </a:spcAft>
            </a:pPr>
            <a:r>
              <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rPr>
              <a:t>True</a:t>
            </a:r>
            <a:endPar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endParaRPr>
          </a:p>
          <a:p>
            <a:pPr algn="ctr" defTabSz="370205">
              <a:spcAft>
                <a:spcPts val="600"/>
              </a:spcAft>
            </a:pPr>
            <a:r>
              <a:rPr lang="en-US" sz="1460" b="1" kern="1200">
                <a:ln w="0"/>
                <a:solidFill>
                  <a:schemeClr val="tx1">
                    <a:lumMod val="95000"/>
                    <a:lumOff val="5000"/>
                  </a:schemeClr>
                </a:solidFill>
                <a:effectLst>
                  <a:outerShdw blurRad="38100" dist="19050" dir="2700000" algn="tl" rotWithShape="0">
                    <a:schemeClr val="dk1">
                      <a:alpha val="40000"/>
                    </a:schemeClr>
                  </a:outerShdw>
                </a:effectLst>
                <a:latin typeface="+mn-lt"/>
                <a:ea typeface="+mn-ea"/>
                <a:cs typeface="+mn-cs"/>
              </a:rPr>
              <a:t>3N,3Y</a:t>
            </a:r>
            <a:endParaRPr lang="en-US" b="1">
              <a:ln w="0"/>
              <a:solidFill>
                <a:schemeClr val="tx1">
                  <a:lumMod val="95000"/>
                  <a:lumOff val="5000"/>
                </a:schemeClr>
              </a:solidFill>
              <a:effectLst>
                <a:outerShdw blurRad="38100" dist="19050" dir="2700000" algn="tl" rotWithShape="0">
                  <a:schemeClr val="dk1">
                    <a:alpha val="40000"/>
                  </a:schemeClr>
                </a:outerShdw>
              </a:effectLst>
            </a:endParaRPr>
          </a:p>
        </p:txBody>
      </p:sp>
      <p:cxnSp>
        <p:nvCxnSpPr>
          <p:cNvPr id="8" name="Straight Arrow Connector 7"/>
          <p:cNvCxnSpPr>
            <a:stCxn id="4" idx="3"/>
            <a:endCxn id="6" idx="0"/>
          </p:cNvCxnSpPr>
          <p:nvPr/>
        </p:nvCxnSpPr>
        <p:spPr>
          <a:xfrm flipH="1">
            <a:off x="8048161" y="1416585"/>
            <a:ext cx="374894" cy="287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5" idx="0"/>
          </p:cNvCxnSpPr>
          <p:nvPr/>
        </p:nvCxnSpPr>
        <p:spPr>
          <a:xfrm>
            <a:off x="9208985" y="1416585"/>
            <a:ext cx="522835" cy="36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Content Placeholder 2"/>
              <p:cNvSpPr/>
              <p:nvPr/>
            </p:nvSpPr>
            <p:spPr>
              <a:xfrm>
                <a:off x="575871" y="643467"/>
                <a:ext cx="8784335" cy="5420238"/>
              </a:xfrm>
              <a:prstGeom prst="rect">
                <a:avLst/>
              </a:prstGeom>
            </p:spPr>
            <p:txBody>
              <a:bodyPr>
                <a:noAutofit/>
              </a:bodyPr>
              <a:lstStyle/>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E(</a:t>
                </a:r>
                <a:r>
                  <a:rPr lang="en-US" sz="2400" b="1" kern="1200" dirty="0" err="1">
                    <a:solidFill>
                      <a:schemeClr val="tx1"/>
                    </a:solidFill>
                    <a:latin typeface="Times New Roman" panose="02020603050405020304" pitchFamily="18" charset="0"/>
                    <a:cs typeface="Times New Roman" panose="02020603050405020304" pitchFamily="18" charset="0"/>
                  </a:rPr>
                  <a:t>wind_F</a:t>
                </a:r>
                <a:r>
                  <a:rPr lang="en-US" sz="24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400" b="1" i="1" kern="1200">
                        <a:solidFill>
                          <a:schemeClr val="tx1"/>
                        </a:solidFill>
                        <a:latin typeface="Cambria Math" panose="02040503050406030204" pitchFamily="18" charset="0"/>
                      </a:rPr>
                      <m:t>𝒑𝒚</m:t>
                    </m:r>
                    <m:r>
                      <a:rPr lang="en-US" sz="2400" b="1" i="1" kern="1200">
                        <a:solidFill>
                          <a:schemeClr val="tx1"/>
                        </a:solidFill>
                        <a:latin typeface="Cambria Math" panose="02040503050406030204" pitchFamily="18" charset="0"/>
                      </a:rPr>
                      <m:t> .</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r>
                          <a:rPr lang="en-US" sz="2400" b="1" i="1" kern="1200">
                            <a:solidFill>
                              <a:schemeClr val="tx1"/>
                            </a:solidFill>
                            <a:latin typeface="Cambria Math" panose="02040503050406030204" pitchFamily="18" charset="0"/>
                          </a:rPr>
                          <m:t>𝒑𝒚</m:t>
                        </m:r>
                      </m:e>
                    </m:func>
                  </m:oMath>
                </a14:m>
                <a:r>
                  <a:rPr lang="en-US" sz="24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400" b="1" i="1" kern="1200">
                        <a:solidFill>
                          <a:schemeClr val="tx1"/>
                        </a:solidFill>
                        <a:latin typeface="Cambria Math" panose="02040503050406030204" pitchFamily="18" charset="0"/>
                      </a:rPr>
                      <m:t>𝒑𝒏</m:t>
                    </m:r>
                    <m:r>
                      <a:rPr lang="en-US" sz="2400" b="1" i="1" kern="1200">
                        <a:solidFill>
                          <a:schemeClr val="tx1"/>
                        </a:solidFill>
                        <a:latin typeface="Cambria Math" panose="02040503050406030204" pitchFamily="18" charset="0"/>
                      </a:rPr>
                      <m:t> .</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r>
                          <a:rPr lang="en-US" sz="2400" b="1" i="1" kern="1200">
                            <a:solidFill>
                              <a:schemeClr val="tx1"/>
                            </a:solidFill>
                            <a:latin typeface="Cambria Math" panose="02040503050406030204" pitchFamily="18" charset="0"/>
                          </a:rPr>
                          <m:t>𝒑𝒏</m:t>
                        </m:r>
                      </m:e>
                    </m:func>
                  </m:oMath>
                </a14:m>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                          = - </a:t>
                </a:r>
                <a14:m>
                  <m:oMath xmlns:m="http://schemas.openxmlformats.org/officeDocument/2006/math">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𝟔</m:t>
                        </m:r>
                      </m:num>
                      <m:den>
                        <m:r>
                          <a:rPr lang="en-US" sz="2400" b="1" i="1" kern="1200">
                            <a:solidFill>
                              <a:schemeClr val="tx1"/>
                            </a:solidFill>
                            <a:latin typeface="Cambria Math" panose="02040503050406030204" pitchFamily="18" charset="0"/>
                          </a:rPr>
                          <m:t>𝟖</m:t>
                        </m:r>
                      </m:den>
                    </m:f>
                    <m:r>
                      <a:rPr lang="en-US" sz="2400" b="1" i="1" kern="1200">
                        <a:solidFill>
                          <a:schemeClr val="tx1"/>
                        </a:solidFill>
                        <a:latin typeface="Cambria Math" panose="02040503050406030204" pitchFamily="18" charset="0"/>
                      </a:rPr>
                      <m:t>.</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𝟔</m:t>
                            </m:r>
                          </m:num>
                          <m:den>
                            <m:r>
                              <a:rPr lang="en-US" sz="2400" b="1" i="1" kern="1200">
                                <a:solidFill>
                                  <a:schemeClr val="tx1"/>
                                </a:solidFill>
                                <a:latin typeface="Cambria Math" panose="02040503050406030204" pitchFamily="18" charset="0"/>
                              </a:rPr>
                              <m:t>𝟖</m:t>
                            </m:r>
                          </m:den>
                        </m:f>
                      </m:e>
                    </m:func>
                  </m:oMath>
                </a14:m>
                <a:r>
                  <a:rPr lang="en-US" sz="24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400" b="1" kern="1200">
                        <a:solidFill>
                          <a:schemeClr val="tx1"/>
                        </a:solidFill>
                        <a:latin typeface="Cambria Math" panose="02040503050406030204" pitchFamily="18" charset="0"/>
                      </a:rPr>
                      <m:t> </m:t>
                    </m:r>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𝟐</m:t>
                        </m:r>
                      </m:num>
                      <m:den>
                        <m:r>
                          <a:rPr lang="en-US" sz="2400" b="1" i="1" kern="1200">
                            <a:solidFill>
                              <a:schemeClr val="tx1"/>
                            </a:solidFill>
                            <a:latin typeface="Cambria Math" panose="02040503050406030204" pitchFamily="18" charset="0"/>
                          </a:rPr>
                          <m:t>𝟖</m:t>
                        </m:r>
                      </m:den>
                    </m:f>
                    <m:r>
                      <a:rPr lang="en-US" sz="2400" b="1" i="1" kern="1200">
                        <a:solidFill>
                          <a:schemeClr val="tx1"/>
                        </a:solidFill>
                        <a:latin typeface="Cambria Math" panose="02040503050406030204" pitchFamily="18" charset="0"/>
                      </a:rPr>
                      <m:t>.</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𝟐</m:t>
                            </m:r>
                          </m:num>
                          <m:den>
                            <m:r>
                              <a:rPr lang="en-US" sz="2400" b="1" i="1" kern="1200">
                                <a:solidFill>
                                  <a:schemeClr val="tx1"/>
                                </a:solidFill>
                                <a:latin typeface="Cambria Math" panose="02040503050406030204" pitchFamily="18" charset="0"/>
                              </a:rPr>
                              <m:t>𝟖</m:t>
                            </m:r>
                          </m:den>
                        </m:f>
                      </m:e>
                    </m:func>
                  </m:oMath>
                </a14:m>
                <a:r>
                  <a:rPr lang="en-US" sz="2400" b="1" kern="1200" dirty="0">
                    <a:solidFill>
                      <a:schemeClr val="tx1"/>
                    </a:solidFill>
                    <a:latin typeface="Times New Roman" panose="02020603050405020304" pitchFamily="18" charset="0"/>
                    <a:cs typeface="Times New Roman" panose="02020603050405020304" pitchFamily="18" charset="0"/>
                  </a:rPr>
                  <a:t>  = .811</a:t>
                </a: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E(</a:t>
                </a:r>
                <a:r>
                  <a:rPr lang="en-US" sz="2400" b="1" kern="1200" dirty="0" err="1">
                    <a:solidFill>
                      <a:schemeClr val="tx1"/>
                    </a:solidFill>
                    <a:latin typeface="Times New Roman" panose="02020603050405020304" pitchFamily="18" charset="0"/>
                    <a:cs typeface="Times New Roman" panose="02020603050405020304" pitchFamily="18" charset="0"/>
                  </a:rPr>
                  <a:t>wind_T</a:t>
                </a:r>
                <a:r>
                  <a:rPr lang="en-US" sz="24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400" b="1" i="1" kern="1200">
                        <a:solidFill>
                          <a:schemeClr val="tx1"/>
                        </a:solidFill>
                        <a:latin typeface="Cambria Math" panose="02040503050406030204" pitchFamily="18" charset="0"/>
                      </a:rPr>
                      <m:t>𝒑𝒚</m:t>
                    </m:r>
                    <m:r>
                      <a:rPr lang="en-US" sz="2400" b="1" i="1" kern="1200">
                        <a:solidFill>
                          <a:schemeClr val="tx1"/>
                        </a:solidFill>
                        <a:latin typeface="Cambria Math" panose="02040503050406030204" pitchFamily="18" charset="0"/>
                      </a:rPr>
                      <m:t> .</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r>
                          <a:rPr lang="en-US" sz="2400" b="1" i="1" kern="1200">
                            <a:solidFill>
                              <a:schemeClr val="tx1"/>
                            </a:solidFill>
                            <a:latin typeface="Cambria Math" panose="02040503050406030204" pitchFamily="18" charset="0"/>
                          </a:rPr>
                          <m:t>𝒑𝒚</m:t>
                        </m:r>
                      </m:e>
                    </m:func>
                  </m:oMath>
                </a14:m>
                <a:r>
                  <a:rPr lang="en-US" sz="24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400" b="1" i="1" kern="1200">
                        <a:solidFill>
                          <a:schemeClr val="tx1"/>
                        </a:solidFill>
                        <a:latin typeface="Cambria Math" panose="02040503050406030204" pitchFamily="18" charset="0"/>
                      </a:rPr>
                      <m:t>𝒑𝒏</m:t>
                    </m:r>
                    <m:r>
                      <a:rPr lang="en-US" sz="2400" b="1" i="1" kern="1200">
                        <a:solidFill>
                          <a:schemeClr val="tx1"/>
                        </a:solidFill>
                        <a:latin typeface="Cambria Math" panose="02040503050406030204" pitchFamily="18" charset="0"/>
                      </a:rPr>
                      <m:t> .</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r>
                          <a:rPr lang="en-US" sz="2400" b="1" i="1" kern="1200">
                            <a:solidFill>
                              <a:schemeClr val="tx1"/>
                            </a:solidFill>
                            <a:latin typeface="Cambria Math" panose="02040503050406030204" pitchFamily="18" charset="0"/>
                          </a:rPr>
                          <m:t>𝒑𝒏</m:t>
                        </m:r>
                      </m:e>
                    </m:func>
                  </m:oMath>
                </a14:m>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                          = - </a:t>
                </a:r>
                <a14:m>
                  <m:oMath xmlns:m="http://schemas.openxmlformats.org/officeDocument/2006/math">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𝟑</m:t>
                        </m:r>
                      </m:num>
                      <m:den>
                        <m:r>
                          <a:rPr lang="en-US" sz="2400" b="1" i="1" kern="1200">
                            <a:solidFill>
                              <a:schemeClr val="tx1"/>
                            </a:solidFill>
                            <a:latin typeface="Cambria Math" panose="02040503050406030204" pitchFamily="18" charset="0"/>
                          </a:rPr>
                          <m:t>𝟔</m:t>
                        </m:r>
                      </m:den>
                    </m:f>
                    <m:r>
                      <a:rPr lang="en-US" sz="2400" b="1" i="1" kern="1200">
                        <a:solidFill>
                          <a:schemeClr val="tx1"/>
                        </a:solidFill>
                        <a:latin typeface="Cambria Math" panose="02040503050406030204" pitchFamily="18" charset="0"/>
                      </a:rPr>
                      <m:t>.</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𝟑</m:t>
                            </m:r>
                          </m:num>
                          <m:den>
                            <m:r>
                              <a:rPr lang="en-US" sz="2400" b="1" i="1" kern="1200">
                                <a:solidFill>
                                  <a:schemeClr val="tx1"/>
                                </a:solidFill>
                                <a:latin typeface="Cambria Math" panose="02040503050406030204" pitchFamily="18" charset="0"/>
                              </a:rPr>
                              <m:t>𝟔</m:t>
                            </m:r>
                          </m:den>
                        </m:f>
                      </m:e>
                    </m:func>
                  </m:oMath>
                </a14:m>
                <a:r>
                  <a:rPr lang="en-US" sz="24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400" b="1" kern="1200">
                        <a:solidFill>
                          <a:schemeClr val="tx1"/>
                        </a:solidFill>
                        <a:latin typeface="Cambria Math" panose="02040503050406030204" pitchFamily="18" charset="0"/>
                      </a:rPr>
                      <m:t> </m:t>
                    </m:r>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𝟑</m:t>
                        </m:r>
                      </m:num>
                      <m:den>
                        <m:r>
                          <a:rPr lang="en-US" sz="2400" b="1" i="1" kern="1200">
                            <a:solidFill>
                              <a:schemeClr val="tx1"/>
                            </a:solidFill>
                            <a:latin typeface="Cambria Math" panose="02040503050406030204" pitchFamily="18" charset="0"/>
                          </a:rPr>
                          <m:t>𝟔</m:t>
                        </m:r>
                      </m:den>
                    </m:f>
                    <m:r>
                      <a:rPr lang="en-US" sz="2400" b="1" i="1" kern="1200">
                        <a:solidFill>
                          <a:schemeClr val="tx1"/>
                        </a:solidFill>
                        <a:latin typeface="Cambria Math" panose="02040503050406030204" pitchFamily="18" charset="0"/>
                      </a:rPr>
                      <m:t>.</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𝟑</m:t>
                            </m:r>
                          </m:num>
                          <m:den>
                            <m:r>
                              <a:rPr lang="en-US" sz="2400" b="1" i="1" kern="1200">
                                <a:solidFill>
                                  <a:schemeClr val="tx1"/>
                                </a:solidFill>
                                <a:latin typeface="Cambria Math" panose="02040503050406030204" pitchFamily="18" charset="0"/>
                              </a:rPr>
                              <m:t>𝟔</m:t>
                            </m:r>
                          </m:den>
                        </m:f>
                      </m:e>
                    </m:func>
                  </m:oMath>
                </a14:m>
                <a:r>
                  <a:rPr lang="en-US" sz="2400" b="1" kern="1200" dirty="0">
                    <a:solidFill>
                      <a:schemeClr val="tx1"/>
                    </a:solidFill>
                    <a:latin typeface="Times New Roman" panose="02020603050405020304" pitchFamily="18" charset="0"/>
                    <a:cs typeface="Times New Roman" panose="02020603050405020304" pitchFamily="18" charset="0"/>
                  </a:rPr>
                  <a:t>  = 1</a:t>
                </a: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E(y)= - </a:t>
                </a:r>
                <a14:m>
                  <m:oMath xmlns:m="http://schemas.openxmlformats.org/officeDocument/2006/math">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𝟗</m:t>
                        </m:r>
                      </m:num>
                      <m:den>
                        <m:r>
                          <a:rPr lang="en-US" sz="2400" b="1" i="1" kern="1200">
                            <a:solidFill>
                              <a:schemeClr val="tx1"/>
                            </a:solidFill>
                            <a:latin typeface="Cambria Math" panose="02040503050406030204" pitchFamily="18" charset="0"/>
                          </a:rPr>
                          <m:t>𝟏𝟒</m:t>
                        </m:r>
                      </m:den>
                    </m:f>
                    <m:r>
                      <a:rPr lang="en-US" sz="2400" b="1" i="1" kern="1200">
                        <a:solidFill>
                          <a:schemeClr val="tx1"/>
                        </a:solidFill>
                        <a:latin typeface="Cambria Math" panose="02040503050406030204" pitchFamily="18" charset="0"/>
                      </a:rPr>
                      <m:t>.</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𝟗</m:t>
                            </m:r>
                          </m:num>
                          <m:den>
                            <m:r>
                              <a:rPr lang="en-US" sz="2400" b="1" i="1" kern="1200">
                                <a:solidFill>
                                  <a:schemeClr val="tx1"/>
                                </a:solidFill>
                                <a:latin typeface="Cambria Math" panose="02040503050406030204" pitchFamily="18" charset="0"/>
                              </a:rPr>
                              <m:t>𝟏𝟒</m:t>
                            </m:r>
                          </m:den>
                        </m:f>
                      </m:e>
                    </m:func>
                  </m:oMath>
                </a14:m>
                <a:r>
                  <a:rPr lang="en-US" sz="24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400" b="1" kern="1200">
                        <a:solidFill>
                          <a:schemeClr val="tx1"/>
                        </a:solidFill>
                        <a:latin typeface="Cambria Math" panose="02040503050406030204" pitchFamily="18" charset="0"/>
                      </a:rPr>
                      <m:t> </m:t>
                    </m:r>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𝟓</m:t>
                        </m:r>
                      </m:num>
                      <m:den>
                        <m:r>
                          <a:rPr lang="en-US" sz="2400" b="1" i="1" kern="1200">
                            <a:solidFill>
                              <a:schemeClr val="tx1"/>
                            </a:solidFill>
                            <a:latin typeface="Cambria Math" panose="02040503050406030204" pitchFamily="18" charset="0"/>
                          </a:rPr>
                          <m:t>𝟏𝟒</m:t>
                        </m:r>
                      </m:den>
                    </m:f>
                    <m:r>
                      <a:rPr lang="en-US" sz="2400" b="1" i="1" kern="1200">
                        <a:solidFill>
                          <a:schemeClr val="tx1"/>
                        </a:solidFill>
                        <a:latin typeface="Cambria Math" panose="02040503050406030204" pitchFamily="18" charset="0"/>
                      </a:rPr>
                      <m:t>.</m:t>
                    </m:r>
                    <m:func>
                      <m:funcPr>
                        <m:ctrlPr>
                          <a:rPr lang="en-US" sz="2400" b="1" i="1" kern="1200">
                            <a:solidFill>
                              <a:schemeClr val="tx1"/>
                            </a:solidFill>
                            <a:latin typeface="Cambria Math" panose="02040503050406030204" pitchFamily="18" charset="0"/>
                          </a:rPr>
                        </m:ctrlPr>
                      </m:funcPr>
                      <m:fName>
                        <m:sSub>
                          <m:sSubPr>
                            <m:ctrlPr>
                              <a:rPr lang="en-US" sz="2400" b="1" i="1" kern="1200">
                                <a:solidFill>
                                  <a:schemeClr val="tx1"/>
                                </a:solidFill>
                                <a:latin typeface="Cambria Math" panose="02040503050406030204" pitchFamily="18" charset="0"/>
                              </a:rPr>
                            </m:ctrlPr>
                          </m:sSubPr>
                          <m:e>
                            <m:r>
                              <a:rPr lang="en-US" sz="2400" b="1" i="1" kern="1200">
                                <a:solidFill>
                                  <a:schemeClr val="tx1"/>
                                </a:solidFill>
                                <a:latin typeface="Cambria Math" panose="02040503050406030204" pitchFamily="18" charset="0"/>
                              </a:rPr>
                              <m:t>𝒍𝒐𝒈</m:t>
                            </m:r>
                          </m:e>
                          <m:sub>
                            <m:r>
                              <a:rPr lang="en-US" sz="2400" b="1" i="1" kern="1200">
                                <a:solidFill>
                                  <a:schemeClr val="tx1"/>
                                </a:solidFill>
                                <a:latin typeface="Cambria Math" panose="02040503050406030204" pitchFamily="18" charset="0"/>
                              </a:rPr>
                              <m:t>𝟐</m:t>
                            </m:r>
                          </m:sub>
                        </m:sSub>
                      </m:fName>
                      <m:e>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𝟓</m:t>
                            </m:r>
                          </m:num>
                          <m:den>
                            <m:r>
                              <a:rPr lang="en-US" sz="2400" b="1" i="1" kern="1200">
                                <a:solidFill>
                                  <a:schemeClr val="tx1"/>
                                </a:solidFill>
                                <a:latin typeface="Cambria Math" panose="02040503050406030204" pitchFamily="18" charset="0"/>
                              </a:rPr>
                              <m:t>𝟏𝟒</m:t>
                            </m:r>
                          </m:den>
                        </m:f>
                        <m:r>
                          <a:rPr lang="en-US" sz="2400" b="1" i="1" kern="1200">
                            <a:solidFill>
                              <a:schemeClr val="tx1"/>
                            </a:solidFill>
                            <a:latin typeface="Cambria Math" panose="02040503050406030204" pitchFamily="18" charset="0"/>
                          </a:rPr>
                          <m:t> </m:t>
                        </m:r>
                      </m:e>
                    </m:func>
                  </m:oMath>
                </a14:m>
                <a:r>
                  <a:rPr lang="en-US" sz="2400" b="1" kern="1200" dirty="0">
                    <a:solidFill>
                      <a:schemeClr val="tx1"/>
                    </a:solidFill>
                    <a:latin typeface="Times New Roman" panose="02020603050405020304" pitchFamily="18" charset="0"/>
                    <a:cs typeface="Times New Roman" panose="02020603050405020304" pitchFamily="18" charset="0"/>
                  </a:rPr>
                  <a:t> = .954</a:t>
                </a: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endParaRPr lang="en-US" sz="1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IG(</a:t>
                </a:r>
                <a:r>
                  <a:rPr lang="en-US" sz="2400" b="1" kern="1200" dirty="0" err="1">
                    <a:solidFill>
                      <a:schemeClr val="tx1"/>
                    </a:solidFill>
                    <a:latin typeface="Times New Roman" panose="02020603050405020304" pitchFamily="18" charset="0"/>
                    <a:cs typeface="Times New Roman" panose="02020603050405020304" pitchFamily="18" charset="0"/>
                  </a:rPr>
                  <a:t>y,wind</a:t>
                </a:r>
                <a:r>
                  <a:rPr lang="en-US" sz="2400" b="1" kern="1200" dirty="0">
                    <a:solidFill>
                      <a:schemeClr val="tx1"/>
                    </a:solidFill>
                    <a:latin typeface="Times New Roman" panose="02020603050405020304" pitchFamily="18" charset="0"/>
                    <a:cs typeface="Times New Roman" panose="02020603050405020304" pitchFamily="18" charset="0"/>
                  </a:rPr>
                  <a:t>)=E(y)-</a:t>
                </a:r>
                <a14:m>
                  <m:oMath xmlns:m="http://schemas.openxmlformats.org/officeDocument/2006/math">
                    <m:nary>
                      <m:naryPr>
                        <m:chr m:val="∑"/>
                        <m:ctrlPr>
                          <a:rPr lang="en-US" sz="2400" b="1" i="1" kern="1200">
                            <a:solidFill>
                              <a:schemeClr val="tx1"/>
                            </a:solidFill>
                            <a:latin typeface="Cambria Math" panose="02040503050406030204" pitchFamily="18" charset="0"/>
                          </a:rPr>
                        </m:ctrlPr>
                      </m:naryPr>
                      <m:sub>
                        <m:r>
                          <m:rPr>
                            <m:brk m:alnAt="23"/>
                          </m:rPr>
                          <a:rPr lang="en-US" sz="2400" b="1" i="1" kern="1200">
                            <a:solidFill>
                              <a:schemeClr val="tx1"/>
                            </a:solidFill>
                            <a:latin typeface="Cambria Math" panose="02040503050406030204" pitchFamily="18" charset="0"/>
                          </a:rPr>
                          <m:t>𝒊</m:t>
                        </m:r>
                        <m:r>
                          <a:rPr lang="en-US" sz="2400" b="1" i="1" kern="1200">
                            <a:solidFill>
                              <a:schemeClr val="tx1"/>
                            </a:solidFill>
                            <a:latin typeface="Cambria Math" panose="02040503050406030204" pitchFamily="18" charset="0"/>
                          </a:rPr>
                          <m:t>=</m:t>
                        </m:r>
                        <m:r>
                          <a:rPr lang="en-US" sz="2400" b="1" i="1" kern="1200">
                            <a:solidFill>
                              <a:schemeClr val="tx1"/>
                            </a:solidFill>
                            <a:latin typeface="Cambria Math" panose="02040503050406030204" pitchFamily="18" charset="0"/>
                          </a:rPr>
                          <m:t>𝟏</m:t>
                        </m:r>
                      </m:sub>
                      <m:sup>
                        <m:r>
                          <a:rPr lang="en-US" sz="2400" b="1" i="1" kern="1200">
                            <a:solidFill>
                              <a:schemeClr val="tx1"/>
                            </a:solidFill>
                            <a:latin typeface="Cambria Math" panose="02040503050406030204" pitchFamily="18" charset="0"/>
                          </a:rPr>
                          <m:t>𝒌</m:t>
                        </m:r>
                      </m:sup>
                      <m:e>
                        <m:r>
                          <a:rPr lang="en-US" sz="2400" b="1" i="1" kern="1200">
                            <a:solidFill>
                              <a:schemeClr val="tx1"/>
                            </a:solidFill>
                            <a:latin typeface="Cambria Math" panose="02040503050406030204" pitchFamily="18" charset="0"/>
                          </a:rPr>
                          <m:t>𝑷𝒊</m:t>
                        </m:r>
                        <m:r>
                          <a:rPr lang="en-US" sz="2400" b="1" i="1" kern="1200">
                            <a:solidFill>
                              <a:schemeClr val="tx1"/>
                            </a:solidFill>
                            <a:latin typeface="Cambria Math" panose="02040503050406030204" pitchFamily="18" charset="0"/>
                          </a:rPr>
                          <m:t>.</m:t>
                        </m:r>
                        <m:r>
                          <a:rPr lang="en-US" sz="2400" b="1" i="1" kern="1200">
                            <a:solidFill>
                              <a:schemeClr val="tx1"/>
                            </a:solidFill>
                            <a:latin typeface="Cambria Math" panose="02040503050406030204" pitchFamily="18" charset="0"/>
                          </a:rPr>
                          <m:t>𝑬</m:t>
                        </m:r>
                        <m:r>
                          <a:rPr lang="en-US" sz="2400" b="1" i="1" kern="1200">
                            <a:solidFill>
                              <a:schemeClr val="tx1"/>
                            </a:solidFill>
                            <a:latin typeface="Cambria Math" panose="02040503050406030204" pitchFamily="18" charset="0"/>
                          </a:rPr>
                          <m:t>(</m:t>
                        </m:r>
                      </m:e>
                    </m:nary>
                  </m:oMath>
                </a14:m>
                <a:r>
                  <a:rPr lang="en-US" sz="2400" b="1" kern="1200" dirty="0">
                    <a:solidFill>
                      <a:schemeClr val="tx1"/>
                    </a:solidFill>
                    <a:latin typeface="Times New Roman" panose="02020603050405020304" pitchFamily="18" charset="0"/>
                    <a:cs typeface="Times New Roman" panose="02020603050405020304" pitchFamily="18" charset="0"/>
                  </a:rPr>
                  <a:t>wind(</a:t>
                </a:r>
                <a:r>
                  <a:rPr lang="en-US" sz="2400" b="1" kern="1200" dirty="0" err="1">
                    <a:solidFill>
                      <a:schemeClr val="tx1"/>
                    </a:solidFill>
                    <a:latin typeface="Times New Roman" panose="02020603050405020304" pitchFamily="18" charset="0"/>
                    <a:cs typeface="Times New Roman" panose="02020603050405020304" pitchFamily="18" charset="0"/>
                  </a:rPr>
                  <a:t>i</a:t>
                </a:r>
                <a:r>
                  <a:rPr lang="en-US" sz="2400" b="1" kern="1200" dirty="0">
                    <a:solidFill>
                      <a:schemeClr val="tx1"/>
                    </a:solidFill>
                    <a:latin typeface="Times New Roman" panose="02020603050405020304" pitchFamily="18" charset="0"/>
                    <a:cs typeface="Times New Roman" panose="02020603050405020304" pitchFamily="18" charset="0"/>
                  </a:rPr>
                  <a:t>))</a:t>
                </a:r>
                <a:endParaRPr lang="en-US" sz="24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400" b="1" kern="1200" dirty="0">
                    <a:solidFill>
                      <a:schemeClr val="tx1"/>
                    </a:solidFill>
                    <a:latin typeface="Times New Roman" panose="02020603050405020304" pitchFamily="18" charset="0"/>
                    <a:cs typeface="Times New Roman" panose="02020603050405020304" pitchFamily="18" charset="0"/>
                  </a:rPr>
                  <a:t>                   =  .954 - </a:t>
                </a:r>
                <a14:m>
                  <m:oMath xmlns:m="http://schemas.openxmlformats.org/officeDocument/2006/math">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𝟖</m:t>
                        </m:r>
                      </m:num>
                      <m:den>
                        <m:r>
                          <a:rPr lang="en-US" sz="2400" b="1" i="1" kern="1200">
                            <a:solidFill>
                              <a:schemeClr val="tx1"/>
                            </a:solidFill>
                            <a:latin typeface="Cambria Math" panose="02040503050406030204" pitchFamily="18" charset="0"/>
                          </a:rPr>
                          <m:t>𝟏𝟒</m:t>
                        </m:r>
                      </m:den>
                    </m:f>
                  </m:oMath>
                </a14:m>
                <a:r>
                  <a:rPr lang="en-US" sz="2400" b="1" kern="1200" dirty="0">
                    <a:solidFill>
                      <a:schemeClr val="tx1"/>
                    </a:solidFill>
                    <a:latin typeface="Times New Roman" panose="02020603050405020304" pitchFamily="18" charset="0"/>
                    <a:cs typeface="Times New Roman" panose="02020603050405020304" pitchFamily="18" charset="0"/>
                  </a:rPr>
                  <a:t> (.811)  - </a:t>
                </a:r>
                <a14:m>
                  <m:oMath xmlns:m="http://schemas.openxmlformats.org/officeDocument/2006/math">
                    <m:f>
                      <m:fPr>
                        <m:ctrlPr>
                          <a:rPr lang="en-US" sz="2400" b="1" i="1" kern="1200">
                            <a:solidFill>
                              <a:schemeClr val="tx1"/>
                            </a:solidFill>
                            <a:latin typeface="Cambria Math" panose="02040503050406030204" pitchFamily="18" charset="0"/>
                          </a:rPr>
                        </m:ctrlPr>
                      </m:fPr>
                      <m:num>
                        <m:r>
                          <a:rPr lang="en-US" sz="2400" b="1" i="1" kern="1200">
                            <a:solidFill>
                              <a:schemeClr val="tx1"/>
                            </a:solidFill>
                            <a:latin typeface="Cambria Math" panose="02040503050406030204" pitchFamily="18" charset="0"/>
                          </a:rPr>
                          <m:t>𝟔</m:t>
                        </m:r>
                      </m:num>
                      <m:den>
                        <m:r>
                          <a:rPr lang="en-US" sz="2400" b="1" i="1" kern="1200">
                            <a:solidFill>
                              <a:schemeClr val="tx1"/>
                            </a:solidFill>
                            <a:latin typeface="Cambria Math" panose="02040503050406030204" pitchFamily="18" charset="0"/>
                          </a:rPr>
                          <m:t>𝟏𝟒</m:t>
                        </m:r>
                      </m:den>
                    </m:f>
                  </m:oMath>
                </a14:m>
                <a:r>
                  <a:rPr lang="en-US" sz="2400" b="1" kern="1200" dirty="0">
                    <a:solidFill>
                      <a:schemeClr val="tx1"/>
                    </a:solidFill>
                    <a:latin typeface="Times New Roman" panose="02020603050405020304" pitchFamily="18" charset="0"/>
                    <a:cs typeface="Times New Roman" panose="02020603050405020304" pitchFamily="18" charset="0"/>
                  </a:rPr>
                  <a:t>.1 = .0485</a:t>
                </a:r>
                <a:endParaRPr lang="en-US" sz="32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12" name="Content Placeholder 2"/>
              <p:cNvSpPr>
                <a:spLocks noRot="1" noChangeAspect="1" noMove="1" noResize="1" noEditPoints="1" noAdjustHandles="1" noChangeArrowheads="1" noChangeShapeType="1" noTextEdit="1"/>
              </p:cNvSpPr>
              <p:nvPr/>
            </p:nvSpPr>
            <p:spPr>
              <a:xfrm>
                <a:off x="575871" y="643467"/>
                <a:ext cx="8784335" cy="5420238"/>
              </a:xfrm>
              <a:prstGeom prst="rect">
                <a:avLst/>
              </a:prstGeom>
              <a:blipFill rotWithShape="1">
                <a:blip r:embed="rId3"/>
                <a:stretch>
                  <a:fillRect l="-6" t="-4" r="3" b="2"/>
                </a:stretch>
              </a:blipFill>
            </p:spPr>
            <p:txBody>
              <a:bodyPr/>
              <a:lstStyle/>
              <a:p>
                <a:r>
                  <a:rPr lang="en-US" altLang="en-US">
                    <a:noFill/>
                  </a:rPr>
                  <a:t> </a:t>
                </a:r>
              </a:p>
            </p:txBody>
          </p:sp>
        </mc:Fallback>
      </mc:AlternateContent>
      <p:pic>
        <p:nvPicPr>
          <p:cNvPr id="14" name="Picture 13"/>
          <p:cNvPicPr>
            <a:picLocks noChangeAspect="1"/>
          </p:cNvPicPr>
          <p:nvPr/>
        </p:nvPicPr>
        <p:blipFill rotWithShape="1">
          <a:blip r:embed="rId4"/>
          <a:srcRect r="13285"/>
          <a:stretch>
            <a:fillRect/>
          </a:stretch>
        </p:blipFill>
        <p:spPr>
          <a:xfrm>
            <a:off x="9229125" y="3181590"/>
            <a:ext cx="2433746" cy="3159693"/>
          </a:xfrm>
          <a:prstGeom prst="rect">
            <a:avLst/>
          </a:prstGeom>
        </p:spPr>
      </p:pic>
      <p:pic>
        <p:nvPicPr>
          <p:cNvPr id="16" name="Picture 15"/>
          <p:cNvPicPr>
            <a:picLocks noChangeAspect="1"/>
          </p:cNvPicPr>
          <p:nvPr/>
        </p:nvPicPr>
        <p:blipFill>
          <a:blip r:embed="rId5"/>
          <a:stretch>
            <a:fillRect/>
          </a:stretch>
        </p:blipFill>
        <p:spPr>
          <a:xfrm>
            <a:off x="6668506" y="3342149"/>
            <a:ext cx="2437719" cy="28603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9" name="Rectangle 58"/>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 name="Rectangle 60"/>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Rectangle 61"/>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3" name="Rectangle 6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5" name="Rectangle 64"/>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Rectangle 8"/>
              <p:cNvSpPr/>
              <p:nvPr/>
            </p:nvSpPr>
            <p:spPr>
              <a:xfrm>
                <a:off x="477682" y="455670"/>
                <a:ext cx="6520488" cy="5953618"/>
              </a:xfrm>
              <a:prstGeom prst="rect">
                <a:avLst/>
              </a:prstGeom>
            </p:spPr>
            <p:txBody>
              <a:bodyPr wrap="square">
                <a:spAutoFit/>
              </a:bodyPr>
              <a:lstStyle/>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E(</a:t>
                </a:r>
                <a:r>
                  <a:rPr lang="en-US" b="1" kern="1200" dirty="0" err="1">
                    <a:solidFill>
                      <a:schemeClr val="tx1"/>
                    </a:solidFill>
                    <a:latin typeface="Times New Roman" panose="02020603050405020304" pitchFamily="18" charset="0"/>
                    <a:cs typeface="Times New Roman" panose="02020603050405020304" pitchFamily="18" charset="0"/>
                  </a:rPr>
                  <a:t>Outlook_S</a:t>
                </a:r>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i="1" kern="1200">
                        <a:solidFill>
                          <a:schemeClr val="tx1"/>
                        </a:solidFill>
                        <a:latin typeface="Cambria Math" panose="02040503050406030204" pitchFamily="18" charset="0"/>
                      </a:rPr>
                      <m:t>𝒑𝒚</m:t>
                    </m:r>
                    <m:r>
                      <a:rPr lang="en-US" b="1" i="1" kern="1200">
                        <a:solidFill>
                          <a:schemeClr val="tx1"/>
                        </a:solidFill>
                        <a:latin typeface="Cambria Math" panose="02040503050406030204" pitchFamily="18" charset="0"/>
                      </a:rPr>
                      <m:t> .</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r>
                          <a:rPr lang="en-US" b="1" i="1" kern="1200">
                            <a:solidFill>
                              <a:schemeClr val="tx1"/>
                            </a:solidFill>
                            <a:latin typeface="Cambria Math" panose="02040503050406030204" pitchFamily="18" charset="0"/>
                          </a:rPr>
                          <m:t>𝒑𝒚</m:t>
                        </m:r>
                      </m:e>
                    </m:func>
                  </m:oMath>
                </a14:m>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i="1" kern="1200">
                        <a:solidFill>
                          <a:schemeClr val="tx1"/>
                        </a:solidFill>
                        <a:latin typeface="Cambria Math" panose="02040503050406030204" pitchFamily="18" charset="0"/>
                      </a:rPr>
                      <m:t>𝒑𝒏</m:t>
                    </m:r>
                    <m:r>
                      <a:rPr lang="en-US" b="1" i="1" kern="1200">
                        <a:solidFill>
                          <a:schemeClr val="tx1"/>
                        </a:solidFill>
                        <a:latin typeface="Cambria Math" panose="02040503050406030204" pitchFamily="18" charset="0"/>
                      </a:rPr>
                      <m:t> .</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r>
                          <a:rPr lang="en-US" b="1" i="1" kern="1200">
                            <a:solidFill>
                              <a:schemeClr val="tx1"/>
                            </a:solidFill>
                            <a:latin typeface="Cambria Math" panose="02040503050406030204" pitchFamily="18" charset="0"/>
                          </a:rPr>
                          <m:t>𝒑𝒏</m:t>
                        </m:r>
                      </m:e>
                    </m:func>
                  </m:oMath>
                </a14:m>
                <a:endParaRPr lang="en-US" b="1"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sz="400"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kern="1200">
                        <a:solidFill>
                          <a:schemeClr val="tx1"/>
                        </a:solidFill>
                        <a:latin typeface="Cambria Math" panose="02040503050406030204" pitchFamily="18" charset="0"/>
                      </a:rPr>
                      <m:t> </m:t>
                    </m:r>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𝟑</m:t>
                        </m:r>
                      </m:num>
                      <m:den>
                        <m:r>
                          <a:rPr lang="en-US" b="1" i="1" kern="1200">
                            <a:solidFill>
                              <a:schemeClr val="tx1"/>
                            </a:solidFill>
                            <a:latin typeface="Cambria Math" panose="02040503050406030204" pitchFamily="18" charset="0"/>
                          </a:rPr>
                          <m:t>𝟓</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𝟑</m:t>
                            </m:r>
                          </m:num>
                          <m:den>
                            <m:r>
                              <a:rPr lang="en-US" b="1" i="1" kern="1200">
                                <a:solidFill>
                                  <a:schemeClr val="tx1"/>
                                </a:solidFill>
                                <a:latin typeface="Cambria Math" panose="02040503050406030204" pitchFamily="18" charset="0"/>
                              </a:rPr>
                              <m:t>𝟓</m:t>
                            </m:r>
                          </m:den>
                        </m:f>
                      </m:e>
                    </m:func>
                  </m:oMath>
                </a14:m>
                <a:r>
                  <a:rPr lang="en-US"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b="1" kern="1200">
                        <a:solidFill>
                          <a:schemeClr val="tx1"/>
                        </a:solidFill>
                        <a:latin typeface="Cambria Math" panose="02040503050406030204" pitchFamily="18" charset="0"/>
                      </a:rPr>
                      <m:t> </m:t>
                    </m:r>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𝟐</m:t>
                        </m:r>
                      </m:num>
                      <m:den>
                        <m:r>
                          <a:rPr lang="en-US" b="1" i="1" kern="1200">
                            <a:solidFill>
                              <a:schemeClr val="tx1"/>
                            </a:solidFill>
                            <a:latin typeface="Cambria Math" panose="02040503050406030204" pitchFamily="18" charset="0"/>
                          </a:rPr>
                          <m:t>𝟓</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𝟐</m:t>
                            </m:r>
                          </m:num>
                          <m:den>
                            <m:r>
                              <a:rPr lang="en-US" b="1" i="1" kern="1200">
                                <a:solidFill>
                                  <a:schemeClr val="tx1"/>
                                </a:solidFill>
                                <a:latin typeface="Cambria Math" panose="02040503050406030204" pitchFamily="18" charset="0"/>
                              </a:rPr>
                              <m:t>𝟓</m:t>
                            </m:r>
                          </m:den>
                        </m:f>
                      </m:e>
                    </m:func>
                  </m:oMath>
                </a14:m>
                <a:r>
                  <a:rPr lang="en-US" b="1" kern="1200" dirty="0">
                    <a:solidFill>
                      <a:schemeClr val="tx1"/>
                    </a:solidFill>
                    <a:latin typeface="Times New Roman" panose="02020603050405020304" pitchFamily="18" charset="0"/>
                    <a:cs typeface="Times New Roman" panose="02020603050405020304" pitchFamily="18" charset="0"/>
                  </a:rPr>
                  <a:t>  = .971</a:t>
                </a: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E(</a:t>
                </a:r>
                <a:r>
                  <a:rPr lang="en-US" b="1" kern="1200" dirty="0" err="1">
                    <a:solidFill>
                      <a:schemeClr val="tx1"/>
                    </a:solidFill>
                    <a:latin typeface="Times New Roman" panose="02020603050405020304" pitchFamily="18" charset="0"/>
                    <a:cs typeface="Times New Roman" panose="02020603050405020304" pitchFamily="18" charset="0"/>
                  </a:rPr>
                  <a:t>Outlook_O</a:t>
                </a:r>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i="1" kern="1200">
                        <a:solidFill>
                          <a:schemeClr val="tx1"/>
                        </a:solidFill>
                        <a:latin typeface="Cambria Math" panose="02040503050406030204" pitchFamily="18" charset="0"/>
                      </a:rPr>
                      <m:t>𝒑𝒚</m:t>
                    </m:r>
                    <m:r>
                      <a:rPr lang="en-US" b="1" i="1" kern="1200">
                        <a:solidFill>
                          <a:schemeClr val="tx1"/>
                        </a:solidFill>
                        <a:latin typeface="Cambria Math" panose="02040503050406030204" pitchFamily="18" charset="0"/>
                      </a:rPr>
                      <m:t> .</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r>
                          <a:rPr lang="en-US" b="1" i="1" kern="1200">
                            <a:solidFill>
                              <a:schemeClr val="tx1"/>
                            </a:solidFill>
                            <a:latin typeface="Cambria Math" panose="02040503050406030204" pitchFamily="18" charset="0"/>
                          </a:rPr>
                          <m:t>𝒑𝒚</m:t>
                        </m:r>
                      </m:e>
                    </m:func>
                  </m:oMath>
                </a14:m>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i="1" kern="1200">
                        <a:solidFill>
                          <a:schemeClr val="tx1"/>
                        </a:solidFill>
                        <a:latin typeface="Cambria Math" panose="02040503050406030204" pitchFamily="18" charset="0"/>
                      </a:rPr>
                      <m:t>𝒑𝒏</m:t>
                    </m:r>
                    <m:r>
                      <a:rPr lang="en-US" b="1" i="1" kern="1200">
                        <a:solidFill>
                          <a:schemeClr val="tx1"/>
                        </a:solidFill>
                        <a:latin typeface="Cambria Math" panose="02040503050406030204" pitchFamily="18" charset="0"/>
                      </a:rPr>
                      <m:t> .</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r>
                          <a:rPr lang="en-US" b="1" i="1" kern="1200">
                            <a:solidFill>
                              <a:schemeClr val="tx1"/>
                            </a:solidFill>
                            <a:latin typeface="Cambria Math" panose="02040503050406030204" pitchFamily="18" charset="0"/>
                          </a:rPr>
                          <m:t>𝒑𝒏</m:t>
                        </m:r>
                      </m:e>
                    </m:func>
                  </m:oMath>
                </a14:m>
                <a:endParaRPr lang="en-US" sz="900" b="1"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sz="400" b="1" kern="1200" dirty="0">
                    <a:solidFill>
                      <a:schemeClr val="tx1"/>
                    </a:solidFill>
                    <a:latin typeface="Times New Roman" panose="02020603050405020304" pitchFamily="18" charset="0"/>
                    <a:cs typeface="Times New Roman" panose="02020603050405020304" pitchFamily="18" charset="0"/>
                  </a:rPr>
                  <a:t>3</a:t>
                </a:r>
                <a:endParaRPr lang="en-US" sz="400"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kern="1200">
                        <a:solidFill>
                          <a:schemeClr val="tx1"/>
                        </a:solidFill>
                        <a:latin typeface="Cambria Math" panose="02040503050406030204" pitchFamily="18" charset="0"/>
                      </a:rPr>
                      <m:t> </m:t>
                    </m:r>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𝟒</m:t>
                        </m:r>
                      </m:num>
                      <m:den>
                        <m:r>
                          <a:rPr lang="en-US" b="1" i="1" kern="1200">
                            <a:solidFill>
                              <a:schemeClr val="tx1"/>
                            </a:solidFill>
                            <a:latin typeface="Cambria Math" panose="02040503050406030204" pitchFamily="18" charset="0"/>
                          </a:rPr>
                          <m:t>𝟒</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𝟒</m:t>
                            </m:r>
                          </m:num>
                          <m:den>
                            <m:r>
                              <a:rPr lang="en-US" b="1" i="1" kern="1200">
                                <a:solidFill>
                                  <a:schemeClr val="tx1"/>
                                </a:solidFill>
                                <a:latin typeface="Cambria Math" panose="02040503050406030204" pitchFamily="18" charset="0"/>
                              </a:rPr>
                              <m:t>𝟒</m:t>
                            </m:r>
                          </m:den>
                        </m:f>
                      </m:e>
                    </m:func>
                  </m:oMath>
                </a14:m>
                <a:r>
                  <a:rPr lang="en-US" b="1" kern="1200" dirty="0">
                    <a:solidFill>
                      <a:schemeClr val="tx1"/>
                    </a:solidFill>
                    <a:latin typeface="Times New Roman" panose="02020603050405020304" pitchFamily="18" charset="0"/>
                    <a:cs typeface="Times New Roman" panose="02020603050405020304" pitchFamily="18" charset="0"/>
                  </a:rPr>
                  <a:t>  = 0</a:t>
                </a: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E(</a:t>
                </a:r>
                <a:r>
                  <a:rPr lang="en-US" b="1" kern="1200" dirty="0" err="1">
                    <a:solidFill>
                      <a:schemeClr val="tx1"/>
                    </a:solidFill>
                    <a:latin typeface="Times New Roman" panose="02020603050405020304" pitchFamily="18" charset="0"/>
                    <a:cs typeface="Times New Roman" panose="02020603050405020304" pitchFamily="18" charset="0"/>
                  </a:rPr>
                  <a:t>Outlook_R</a:t>
                </a:r>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i="1" kern="1200">
                        <a:solidFill>
                          <a:schemeClr val="tx1"/>
                        </a:solidFill>
                        <a:latin typeface="Cambria Math" panose="02040503050406030204" pitchFamily="18" charset="0"/>
                      </a:rPr>
                      <m:t>𝒑𝒚</m:t>
                    </m:r>
                    <m:r>
                      <a:rPr lang="en-US" b="1" i="1" kern="1200">
                        <a:solidFill>
                          <a:schemeClr val="tx1"/>
                        </a:solidFill>
                        <a:latin typeface="Cambria Math" panose="02040503050406030204" pitchFamily="18" charset="0"/>
                      </a:rPr>
                      <m:t> .</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r>
                          <a:rPr lang="en-US" b="1" i="1" kern="1200">
                            <a:solidFill>
                              <a:schemeClr val="tx1"/>
                            </a:solidFill>
                            <a:latin typeface="Cambria Math" panose="02040503050406030204" pitchFamily="18" charset="0"/>
                          </a:rPr>
                          <m:t>𝒑𝒚</m:t>
                        </m:r>
                      </m:e>
                    </m:func>
                  </m:oMath>
                </a14:m>
                <a:r>
                  <a:rPr lang="en-US"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b="1" i="1" kern="1200">
                        <a:solidFill>
                          <a:schemeClr val="tx1"/>
                        </a:solidFill>
                        <a:latin typeface="Cambria Math" panose="02040503050406030204" pitchFamily="18" charset="0"/>
                      </a:rPr>
                      <m:t>𝒑𝒏</m:t>
                    </m:r>
                    <m:r>
                      <a:rPr lang="en-US" b="1" i="1" kern="1200">
                        <a:solidFill>
                          <a:schemeClr val="tx1"/>
                        </a:solidFill>
                        <a:latin typeface="Cambria Math" panose="02040503050406030204" pitchFamily="18" charset="0"/>
                      </a:rPr>
                      <m:t> .</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r>
                          <a:rPr lang="en-US" b="1" i="1" kern="1200">
                            <a:solidFill>
                              <a:schemeClr val="tx1"/>
                            </a:solidFill>
                            <a:latin typeface="Cambria Math" panose="02040503050406030204" pitchFamily="18" charset="0"/>
                          </a:rPr>
                          <m:t>𝒑𝒏</m:t>
                        </m:r>
                      </m:e>
                    </m:func>
                  </m:oMath>
                </a14:m>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sz="400"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                          = - </a:t>
                </a:r>
                <a14:m>
                  <m:oMath xmlns:m="http://schemas.openxmlformats.org/officeDocument/2006/math">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𝟑</m:t>
                        </m:r>
                      </m:num>
                      <m:den>
                        <m:r>
                          <a:rPr lang="en-US" b="1" i="1" kern="1200">
                            <a:solidFill>
                              <a:schemeClr val="tx1"/>
                            </a:solidFill>
                            <a:latin typeface="Cambria Math" panose="02040503050406030204" pitchFamily="18" charset="0"/>
                          </a:rPr>
                          <m:t>𝟓</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𝟑</m:t>
                            </m:r>
                          </m:num>
                          <m:den>
                            <m:r>
                              <a:rPr lang="en-US" b="1" i="1" kern="1200">
                                <a:solidFill>
                                  <a:schemeClr val="tx1"/>
                                </a:solidFill>
                                <a:latin typeface="Cambria Math" panose="02040503050406030204" pitchFamily="18" charset="0"/>
                              </a:rPr>
                              <m:t>𝟓</m:t>
                            </m:r>
                          </m:den>
                        </m:f>
                      </m:e>
                    </m:func>
                  </m:oMath>
                </a14:m>
                <a:r>
                  <a:rPr lang="en-US"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b="1" kern="1200">
                        <a:solidFill>
                          <a:schemeClr val="tx1"/>
                        </a:solidFill>
                        <a:latin typeface="Cambria Math" panose="02040503050406030204" pitchFamily="18" charset="0"/>
                      </a:rPr>
                      <m:t> </m:t>
                    </m:r>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𝟐</m:t>
                        </m:r>
                      </m:num>
                      <m:den>
                        <m:r>
                          <a:rPr lang="en-US" b="1" i="1" kern="1200">
                            <a:solidFill>
                              <a:schemeClr val="tx1"/>
                            </a:solidFill>
                            <a:latin typeface="Cambria Math" panose="02040503050406030204" pitchFamily="18" charset="0"/>
                          </a:rPr>
                          <m:t>𝟓</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𝟐</m:t>
                            </m:r>
                          </m:num>
                          <m:den>
                            <m:r>
                              <a:rPr lang="en-US" b="1" i="1" kern="1200">
                                <a:solidFill>
                                  <a:schemeClr val="tx1"/>
                                </a:solidFill>
                                <a:latin typeface="Cambria Math" panose="02040503050406030204" pitchFamily="18" charset="0"/>
                              </a:rPr>
                              <m:t>𝟓</m:t>
                            </m:r>
                          </m:den>
                        </m:f>
                      </m:e>
                    </m:func>
                  </m:oMath>
                </a14:m>
                <a:r>
                  <a:rPr lang="en-US" b="1" kern="1200" dirty="0">
                    <a:solidFill>
                      <a:schemeClr val="tx1"/>
                    </a:solidFill>
                    <a:latin typeface="Times New Roman" panose="02020603050405020304" pitchFamily="18" charset="0"/>
                    <a:cs typeface="Times New Roman" panose="02020603050405020304" pitchFamily="18" charset="0"/>
                  </a:rPr>
                  <a:t>  = .971</a:t>
                </a: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sz="900"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sz="400"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E(y)= -</a:t>
                </a:r>
                <a14:m>
                  <m:oMath xmlns:m="http://schemas.openxmlformats.org/officeDocument/2006/math">
                    <m:r>
                      <a:rPr lang="en-US" b="1" kern="1200">
                        <a:solidFill>
                          <a:schemeClr val="tx1"/>
                        </a:solidFill>
                        <a:latin typeface="Cambria Math" panose="02040503050406030204" pitchFamily="18" charset="0"/>
                      </a:rPr>
                      <m:t> </m:t>
                    </m:r>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𝟗</m:t>
                        </m:r>
                      </m:num>
                      <m:den>
                        <m:r>
                          <a:rPr lang="en-US" b="1" i="1" kern="1200">
                            <a:solidFill>
                              <a:schemeClr val="tx1"/>
                            </a:solidFill>
                            <a:latin typeface="Cambria Math" panose="02040503050406030204" pitchFamily="18" charset="0"/>
                          </a:rPr>
                          <m:t>𝟏𝟒</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𝟗</m:t>
                            </m:r>
                          </m:num>
                          <m:den>
                            <m:r>
                              <a:rPr lang="en-US" b="1" i="1" kern="1200">
                                <a:solidFill>
                                  <a:schemeClr val="tx1"/>
                                </a:solidFill>
                                <a:latin typeface="Cambria Math" panose="02040503050406030204" pitchFamily="18" charset="0"/>
                              </a:rPr>
                              <m:t>𝟏𝟒</m:t>
                            </m:r>
                          </m:den>
                        </m:f>
                      </m:e>
                    </m:func>
                  </m:oMath>
                </a14:m>
                <a:r>
                  <a:rPr lang="en-US"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b="1" kern="1200">
                        <a:solidFill>
                          <a:schemeClr val="tx1"/>
                        </a:solidFill>
                        <a:latin typeface="Cambria Math" panose="02040503050406030204" pitchFamily="18" charset="0"/>
                      </a:rPr>
                      <m:t> </m:t>
                    </m:r>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𝟓</m:t>
                        </m:r>
                      </m:num>
                      <m:den>
                        <m:r>
                          <a:rPr lang="en-US" b="1" i="1" kern="1200">
                            <a:solidFill>
                              <a:schemeClr val="tx1"/>
                            </a:solidFill>
                            <a:latin typeface="Cambria Math" panose="02040503050406030204" pitchFamily="18" charset="0"/>
                          </a:rPr>
                          <m:t>𝟏𝟒</m:t>
                        </m:r>
                      </m:den>
                    </m:f>
                    <m:r>
                      <a:rPr lang="en-US" b="1" i="1" kern="1200">
                        <a:solidFill>
                          <a:schemeClr val="tx1"/>
                        </a:solidFill>
                        <a:latin typeface="Cambria Math" panose="02040503050406030204" pitchFamily="18" charset="0"/>
                      </a:rPr>
                      <m:t>.</m:t>
                    </m:r>
                    <m:func>
                      <m:funcPr>
                        <m:ctrlPr>
                          <a:rPr lang="en-US" b="1" i="1" kern="1200">
                            <a:solidFill>
                              <a:schemeClr val="tx1"/>
                            </a:solidFill>
                            <a:latin typeface="Cambria Math" panose="02040503050406030204" pitchFamily="18" charset="0"/>
                          </a:rPr>
                        </m:ctrlPr>
                      </m:funcPr>
                      <m:fName>
                        <m:sSub>
                          <m:sSubPr>
                            <m:ctrlPr>
                              <a:rPr lang="en-US" b="1" i="1" kern="1200">
                                <a:solidFill>
                                  <a:schemeClr val="tx1"/>
                                </a:solidFill>
                                <a:latin typeface="Cambria Math" panose="02040503050406030204" pitchFamily="18" charset="0"/>
                              </a:rPr>
                            </m:ctrlPr>
                          </m:sSubPr>
                          <m:e>
                            <m:r>
                              <a:rPr lang="en-US" b="1" i="1" kern="1200">
                                <a:solidFill>
                                  <a:schemeClr val="tx1"/>
                                </a:solidFill>
                                <a:latin typeface="Cambria Math" panose="02040503050406030204" pitchFamily="18" charset="0"/>
                              </a:rPr>
                              <m:t>𝒍𝒐𝒈</m:t>
                            </m:r>
                          </m:e>
                          <m:sub>
                            <m:r>
                              <a:rPr lang="en-US" b="1" i="1" kern="1200">
                                <a:solidFill>
                                  <a:schemeClr val="tx1"/>
                                </a:solidFill>
                                <a:latin typeface="Cambria Math" panose="02040503050406030204" pitchFamily="18" charset="0"/>
                              </a:rPr>
                              <m:t>𝟐</m:t>
                            </m:r>
                          </m:sub>
                        </m:sSub>
                      </m:fName>
                      <m:e>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𝟓</m:t>
                            </m:r>
                          </m:num>
                          <m:den>
                            <m:r>
                              <a:rPr lang="en-US" b="1" i="1" kern="1200">
                                <a:solidFill>
                                  <a:schemeClr val="tx1"/>
                                </a:solidFill>
                                <a:latin typeface="Cambria Math" panose="02040503050406030204" pitchFamily="18" charset="0"/>
                              </a:rPr>
                              <m:t>𝟏𝟒</m:t>
                            </m:r>
                          </m:den>
                        </m:f>
                        <m:r>
                          <a:rPr lang="en-US" b="1" i="1" kern="1200">
                            <a:solidFill>
                              <a:schemeClr val="tx1"/>
                            </a:solidFill>
                            <a:latin typeface="Cambria Math" panose="02040503050406030204" pitchFamily="18" charset="0"/>
                          </a:rPr>
                          <m:t> </m:t>
                        </m:r>
                      </m:e>
                    </m:func>
                  </m:oMath>
                </a14:m>
                <a:r>
                  <a:rPr lang="en-US" b="1" kern="1200" dirty="0">
                    <a:solidFill>
                      <a:schemeClr val="tx1"/>
                    </a:solidFill>
                    <a:latin typeface="Times New Roman" panose="02020603050405020304" pitchFamily="18" charset="0"/>
                    <a:cs typeface="Times New Roman" panose="02020603050405020304" pitchFamily="18" charset="0"/>
                  </a:rPr>
                  <a:t> = .954</a:t>
                </a: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IG(y, Outlook)=E(y)-</a:t>
                </a:r>
                <a14:m>
                  <m:oMath xmlns:m="http://schemas.openxmlformats.org/officeDocument/2006/math">
                    <m:nary>
                      <m:naryPr>
                        <m:chr m:val="∑"/>
                        <m:ctrlPr>
                          <a:rPr lang="en-US" b="1" i="1" kern="1200">
                            <a:solidFill>
                              <a:schemeClr val="tx1"/>
                            </a:solidFill>
                            <a:latin typeface="Cambria Math" panose="02040503050406030204" pitchFamily="18" charset="0"/>
                          </a:rPr>
                        </m:ctrlPr>
                      </m:naryPr>
                      <m:sub>
                        <m:r>
                          <m:rPr>
                            <m:brk m:alnAt="23"/>
                          </m:rPr>
                          <a:rPr lang="en-US" b="1" i="1" kern="1200">
                            <a:solidFill>
                              <a:schemeClr val="tx1"/>
                            </a:solidFill>
                            <a:latin typeface="Cambria Math" panose="02040503050406030204" pitchFamily="18" charset="0"/>
                          </a:rPr>
                          <m:t>𝒊</m:t>
                        </m:r>
                        <m:r>
                          <a:rPr lang="en-US" b="1" i="1" kern="1200">
                            <a:solidFill>
                              <a:schemeClr val="tx1"/>
                            </a:solidFill>
                            <a:latin typeface="Cambria Math" panose="02040503050406030204" pitchFamily="18" charset="0"/>
                          </a:rPr>
                          <m:t>=</m:t>
                        </m:r>
                        <m:r>
                          <a:rPr lang="en-US" b="1" i="1" kern="1200">
                            <a:solidFill>
                              <a:schemeClr val="tx1"/>
                            </a:solidFill>
                            <a:latin typeface="Cambria Math" panose="02040503050406030204" pitchFamily="18" charset="0"/>
                          </a:rPr>
                          <m:t>𝟏</m:t>
                        </m:r>
                      </m:sub>
                      <m:sup>
                        <m:r>
                          <a:rPr lang="en-US" b="1" i="1" kern="1200">
                            <a:solidFill>
                              <a:schemeClr val="tx1"/>
                            </a:solidFill>
                            <a:latin typeface="Cambria Math" panose="02040503050406030204" pitchFamily="18" charset="0"/>
                          </a:rPr>
                          <m:t>𝒌</m:t>
                        </m:r>
                      </m:sup>
                      <m:e>
                        <m:r>
                          <a:rPr lang="en-US" b="1" i="1" kern="1200">
                            <a:solidFill>
                              <a:schemeClr val="tx1"/>
                            </a:solidFill>
                            <a:latin typeface="Cambria Math" panose="02040503050406030204" pitchFamily="18" charset="0"/>
                          </a:rPr>
                          <m:t>𝑷𝒊</m:t>
                        </m:r>
                        <m:r>
                          <a:rPr lang="en-US" b="1" i="1" kern="1200">
                            <a:solidFill>
                              <a:schemeClr val="tx1"/>
                            </a:solidFill>
                            <a:latin typeface="Cambria Math" panose="02040503050406030204" pitchFamily="18" charset="0"/>
                          </a:rPr>
                          <m:t>.</m:t>
                        </m:r>
                        <m:r>
                          <a:rPr lang="en-US" b="1" i="1" kern="1200">
                            <a:solidFill>
                              <a:schemeClr val="tx1"/>
                            </a:solidFill>
                            <a:latin typeface="Cambria Math" panose="02040503050406030204" pitchFamily="18" charset="0"/>
                          </a:rPr>
                          <m:t>𝑬</m:t>
                        </m:r>
                        <m:r>
                          <a:rPr lang="en-US" b="1" i="1" kern="1200">
                            <a:solidFill>
                              <a:schemeClr val="tx1"/>
                            </a:solidFill>
                            <a:latin typeface="Cambria Math" panose="02040503050406030204" pitchFamily="18" charset="0"/>
                          </a:rPr>
                          <m:t>(</m:t>
                        </m:r>
                      </m:e>
                    </m:nary>
                  </m:oMath>
                </a14:m>
                <a:r>
                  <a:rPr lang="en-US" b="1" kern="1200" dirty="0">
                    <a:solidFill>
                      <a:schemeClr val="tx1"/>
                    </a:solidFill>
                    <a:latin typeface="Times New Roman" panose="02020603050405020304" pitchFamily="18" charset="0"/>
                    <a:cs typeface="Times New Roman" panose="02020603050405020304" pitchFamily="18" charset="0"/>
                  </a:rPr>
                  <a:t>Outlook (</a:t>
                </a:r>
                <a:r>
                  <a:rPr lang="en-US" b="1" kern="1200" dirty="0" err="1">
                    <a:solidFill>
                      <a:schemeClr val="tx1"/>
                    </a:solidFill>
                    <a:latin typeface="Times New Roman" panose="02020603050405020304" pitchFamily="18" charset="0"/>
                    <a:cs typeface="Times New Roman" panose="02020603050405020304" pitchFamily="18" charset="0"/>
                  </a:rPr>
                  <a:t>i</a:t>
                </a:r>
                <a:r>
                  <a:rPr lang="en-US" b="1" kern="1200" dirty="0">
                    <a:solidFill>
                      <a:schemeClr val="tx1"/>
                    </a:solidFill>
                    <a:latin typeface="Times New Roman" panose="02020603050405020304" pitchFamily="18" charset="0"/>
                    <a:cs typeface="Times New Roman" panose="02020603050405020304" pitchFamily="18" charset="0"/>
                  </a:rPr>
                  <a:t>))</a:t>
                </a:r>
                <a:endParaRPr lang="en-US"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endParaRPr lang="en-US" sz="100" b="1" kern="1200" dirty="0">
                  <a:solidFill>
                    <a:schemeClr val="tx1"/>
                  </a:solidFill>
                  <a:latin typeface="Times New Roman" panose="02020603050405020304" pitchFamily="18" charset="0"/>
                  <a:cs typeface="Times New Roman" panose="02020603050405020304" pitchFamily="18" charset="0"/>
                </a:endParaRPr>
              </a:p>
              <a:p>
                <a:pPr defTabSz="393065">
                  <a:spcAft>
                    <a:spcPts val="600"/>
                  </a:spcAft>
                </a:pPr>
                <a:r>
                  <a:rPr lang="en-US" b="1" kern="1200" dirty="0">
                    <a:solidFill>
                      <a:schemeClr val="tx1"/>
                    </a:solidFill>
                    <a:latin typeface="Times New Roman" panose="02020603050405020304" pitchFamily="18" charset="0"/>
                    <a:cs typeface="Times New Roman" panose="02020603050405020304" pitchFamily="18" charset="0"/>
                  </a:rPr>
                  <a:t>                      =  .954 - </a:t>
                </a:r>
                <a14:m>
                  <m:oMath xmlns:m="http://schemas.openxmlformats.org/officeDocument/2006/math">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𝟓</m:t>
                        </m:r>
                      </m:num>
                      <m:den>
                        <m:r>
                          <a:rPr lang="en-US" b="1" i="1" kern="1200">
                            <a:solidFill>
                              <a:schemeClr val="tx1"/>
                            </a:solidFill>
                            <a:latin typeface="Cambria Math" panose="02040503050406030204" pitchFamily="18" charset="0"/>
                          </a:rPr>
                          <m:t>𝟏𝟒</m:t>
                        </m:r>
                      </m:den>
                    </m:f>
                  </m:oMath>
                </a14:m>
                <a:r>
                  <a:rPr lang="en-US" b="1" kern="1200" dirty="0">
                    <a:solidFill>
                      <a:schemeClr val="tx1"/>
                    </a:solidFill>
                    <a:latin typeface="Times New Roman" panose="02020603050405020304" pitchFamily="18" charset="0"/>
                    <a:cs typeface="Times New Roman" panose="02020603050405020304" pitchFamily="18" charset="0"/>
                  </a:rPr>
                  <a:t> (.971)  - </a:t>
                </a:r>
                <a14:m>
                  <m:oMath xmlns:m="http://schemas.openxmlformats.org/officeDocument/2006/math">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𝟒</m:t>
                        </m:r>
                      </m:num>
                      <m:den>
                        <m:r>
                          <a:rPr lang="en-US" b="1" i="1" kern="1200">
                            <a:solidFill>
                              <a:schemeClr val="tx1"/>
                            </a:solidFill>
                            <a:latin typeface="Cambria Math" panose="02040503050406030204" pitchFamily="18" charset="0"/>
                          </a:rPr>
                          <m:t>𝟏𝟒</m:t>
                        </m:r>
                      </m:den>
                    </m:f>
                  </m:oMath>
                </a14:m>
                <a:r>
                  <a:rPr lang="en-US" b="1" kern="1200" dirty="0">
                    <a:solidFill>
                      <a:schemeClr val="tx1"/>
                    </a:solidFill>
                    <a:latin typeface="Times New Roman" panose="02020603050405020304" pitchFamily="18" charset="0"/>
                    <a:cs typeface="Times New Roman" panose="02020603050405020304" pitchFamily="18" charset="0"/>
                  </a:rPr>
                  <a:t>.0 - </a:t>
                </a:r>
                <a14:m>
                  <m:oMath xmlns:m="http://schemas.openxmlformats.org/officeDocument/2006/math">
                    <m:f>
                      <m:fPr>
                        <m:ctrlPr>
                          <a:rPr lang="en-US" b="1" i="1" kern="1200">
                            <a:solidFill>
                              <a:schemeClr val="tx1"/>
                            </a:solidFill>
                            <a:latin typeface="Cambria Math" panose="02040503050406030204" pitchFamily="18" charset="0"/>
                          </a:rPr>
                        </m:ctrlPr>
                      </m:fPr>
                      <m:num>
                        <m:r>
                          <a:rPr lang="en-US" b="1" i="1" kern="1200">
                            <a:solidFill>
                              <a:schemeClr val="tx1"/>
                            </a:solidFill>
                            <a:latin typeface="Cambria Math" panose="02040503050406030204" pitchFamily="18" charset="0"/>
                          </a:rPr>
                          <m:t>𝟓</m:t>
                        </m:r>
                      </m:num>
                      <m:den>
                        <m:r>
                          <a:rPr lang="en-US" b="1" i="1" kern="1200">
                            <a:solidFill>
                              <a:schemeClr val="tx1"/>
                            </a:solidFill>
                            <a:latin typeface="Cambria Math" panose="02040503050406030204" pitchFamily="18" charset="0"/>
                          </a:rPr>
                          <m:t>𝟏𝟒</m:t>
                        </m:r>
                      </m:den>
                    </m:f>
                  </m:oMath>
                </a14:m>
                <a:r>
                  <a:rPr lang="en-US" b="1" kern="1200" dirty="0">
                    <a:solidFill>
                      <a:schemeClr val="tx1"/>
                    </a:solidFill>
                    <a:latin typeface="Times New Roman" panose="02020603050405020304" pitchFamily="18" charset="0"/>
                    <a:cs typeface="Times New Roman" panose="02020603050405020304" pitchFamily="18" charset="0"/>
                  </a:rPr>
                  <a:t> (.971)   = .247</a:t>
                </a:r>
                <a:endParaRPr lang="en-US" sz="24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477682" y="455670"/>
                <a:ext cx="6520488" cy="5953618"/>
              </a:xfrm>
              <a:prstGeom prst="rect">
                <a:avLst/>
              </a:prstGeom>
              <a:blipFill rotWithShape="1">
                <a:blip r:embed="rId3"/>
                <a:stretch>
                  <a:fillRect l="-2" t="-6" r="7" b="4"/>
                </a:stretch>
              </a:blipFill>
            </p:spPr>
            <p:txBody>
              <a:bodyPr/>
              <a:lstStyle/>
              <a:p>
                <a:r>
                  <a:rPr lang="en-US" altLang="en-US">
                    <a:noFill/>
                  </a:rPr>
                  <a:t> </a:t>
                </a:r>
              </a:p>
            </p:txBody>
          </p:sp>
        </mc:Fallback>
      </mc:AlternateContent>
      <p:pic>
        <p:nvPicPr>
          <p:cNvPr id="23" name="Picture 22"/>
          <p:cNvPicPr>
            <a:picLocks noChangeAspect="1"/>
          </p:cNvPicPr>
          <p:nvPr/>
        </p:nvPicPr>
        <p:blipFill rotWithShape="1">
          <a:blip r:embed="rId4"/>
          <a:srcRect r="11897"/>
          <a:stretch>
            <a:fillRect/>
          </a:stretch>
        </p:blipFill>
        <p:spPr>
          <a:xfrm>
            <a:off x="7089307" y="3713891"/>
            <a:ext cx="1945909" cy="2343857"/>
          </a:xfrm>
          <a:prstGeom prst="rect">
            <a:avLst/>
          </a:prstGeom>
        </p:spPr>
      </p:pic>
      <p:pic>
        <p:nvPicPr>
          <p:cNvPr id="25" name="Picture 24"/>
          <p:cNvPicPr>
            <a:picLocks noChangeAspect="1"/>
          </p:cNvPicPr>
          <p:nvPr/>
        </p:nvPicPr>
        <p:blipFill rotWithShape="1">
          <a:blip r:embed="rId5"/>
          <a:srcRect r="12732"/>
          <a:stretch>
            <a:fillRect/>
          </a:stretch>
        </p:blipFill>
        <p:spPr>
          <a:xfrm>
            <a:off x="9316776" y="3344336"/>
            <a:ext cx="1770508" cy="2870197"/>
          </a:xfrm>
          <a:prstGeom prst="rect">
            <a:avLst/>
          </a:prstGeom>
        </p:spPr>
      </p:pic>
      <p:pic>
        <p:nvPicPr>
          <p:cNvPr id="27" name="Picture 26"/>
          <p:cNvPicPr>
            <a:picLocks noChangeAspect="1"/>
          </p:cNvPicPr>
          <p:nvPr/>
        </p:nvPicPr>
        <p:blipFill rotWithShape="1">
          <a:blip r:embed="rId6"/>
          <a:srcRect r="11650"/>
          <a:stretch>
            <a:fillRect/>
          </a:stretch>
        </p:blipFill>
        <p:spPr>
          <a:xfrm>
            <a:off x="5291513" y="657764"/>
            <a:ext cx="2079615" cy="2705715"/>
          </a:xfrm>
          <a:prstGeom prst="rect">
            <a:avLst/>
          </a:prstGeom>
        </p:spPr>
      </p:pic>
      <p:sp>
        <p:nvSpPr>
          <p:cNvPr id="28" name="Oval 27"/>
          <p:cNvSpPr/>
          <p:nvPr/>
        </p:nvSpPr>
        <p:spPr>
          <a:xfrm>
            <a:off x="8648673" y="756235"/>
            <a:ext cx="1336206" cy="55548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Outlook</a:t>
            </a: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5N,9y</a:t>
            </a:r>
            <a:endParaRPr lang="en-US"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p:txBody>
      </p:sp>
      <p:sp>
        <p:nvSpPr>
          <p:cNvPr id="29" name="Oval 28"/>
          <p:cNvSpPr/>
          <p:nvPr/>
        </p:nvSpPr>
        <p:spPr>
          <a:xfrm>
            <a:off x="8680974" y="1526555"/>
            <a:ext cx="1382267" cy="55548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Overcast</a:t>
            </a: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0N,4Y</a:t>
            </a:r>
            <a:endParaRPr lang="en-US"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p:txBody>
      </p:sp>
      <p:sp>
        <p:nvSpPr>
          <p:cNvPr id="30" name="Oval 29"/>
          <p:cNvSpPr/>
          <p:nvPr/>
        </p:nvSpPr>
        <p:spPr>
          <a:xfrm>
            <a:off x="7475851" y="1504001"/>
            <a:ext cx="1172823" cy="55548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Sunny</a:t>
            </a: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2N,3</a:t>
            </a: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Sunny</a:t>
            </a: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2N,3Y</a:t>
            </a: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endParaRPr lang="en-US" sz="1550"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Y</a:t>
            </a:r>
            <a:endParaRPr lang="en-US"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p:txBody>
      </p:sp>
      <p:cxnSp>
        <p:nvCxnSpPr>
          <p:cNvPr id="31" name="Straight Arrow Connector 30"/>
          <p:cNvCxnSpPr>
            <a:stCxn id="28" idx="3"/>
            <a:endCxn id="30" idx="0"/>
          </p:cNvCxnSpPr>
          <p:nvPr/>
        </p:nvCxnSpPr>
        <p:spPr>
          <a:xfrm flipH="1">
            <a:off x="8062262" y="1230372"/>
            <a:ext cx="782094" cy="27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4"/>
            <a:endCxn id="29" idx="0"/>
          </p:cNvCxnSpPr>
          <p:nvPr/>
        </p:nvCxnSpPr>
        <p:spPr>
          <a:xfrm>
            <a:off x="9316777" y="1311722"/>
            <a:ext cx="55330" cy="21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0148540" y="1455135"/>
            <a:ext cx="1172823" cy="55548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Rain</a:t>
            </a:r>
            <a:endPar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a:p>
            <a:pPr algn="ctr" defTabSz="393065">
              <a:spcAft>
                <a:spcPts val="600"/>
              </a:spcAft>
            </a:pPr>
            <a:r>
              <a:rPr lang="en-US" sz="1550" b="1" kern="1200"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rPr>
              <a:t>3N,2Y</a:t>
            </a:r>
            <a:endParaRPr lang="en-US" b="1" dirty="0">
              <a:ln w="0"/>
              <a:solidFill>
                <a:schemeClr val="tx1"/>
              </a:solidFill>
              <a:effectLst>
                <a:outerShdw blurRad="38100" dist="19050" dir="2700000" algn="tl" rotWithShape="0">
                  <a:schemeClr val="dk1">
                    <a:alpha val="40000"/>
                  </a:schemeClr>
                </a:outerShdw>
              </a:effectLst>
              <a:highlight>
                <a:srgbClr val="FFFF00"/>
              </a:highlight>
              <a:latin typeface="Times New Roman" panose="02020603050405020304" pitchFamily="18" charset="0"/>
              <a:cs typeface="Times New Roman" panose="02020603050405020304" pitchFamily="18" charset="0"/>
            </a:endParaRPr>
          </a:p>
        </p:txBody>
      </p:sp>
      <p:cxnSp>
        <p:nvCxnSpPr>
          <p:cNvPr id="34" name="Straight Arrow Connector 33"/>
          <p:cNvCxnSpPr>
            <a:stCxn id="28" idx="5"/>
            <a:endCxn id="33" idx="0"/>
          </p:cNvCxnSpPr>
          <p:nvPr/>
        </p:nvCxnSpPr>
        <p:spPr>
          <a:xfrm>
            <a:off x="9789197" y="1230372"/>
            <a:ext cx="945755" cy="22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2" name="Picture 21"/>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2"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6" name="Rectangle 35"/>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Rectangle 3"/>
              <p:cNvSpPr/>
              <p:nvPr/>
            </p:nvSpPr>
            <p:spPr>
              <a:xfrm>
                <a:off x="509646" y="484632"/>
                <a:ext cx="5524244" cy="5984908"/>
              </a:xfrm>
              <a:prstGeom prst="rect">
                <a:avLst/>
              </a:prstGeom>
            </p:spPr>
            <p:txBody>
              <a:bodyPr wrap="square">
                <a:spAutoFit/>
              </a:bodyPr>
              <a:lstStyle/>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E(</a:t>
                </a:r>
                <a:r>
                  <a:rPr lang="en-US" sz="1900" b="1" kern="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Temp </a:t>
                </a:r>
                <a:r>
                  <a:rPr lang="en-US" sz="1900" b="1" kern="1200" dirty="0">
                    <a:solidFill>
                      <a:schemeClr val="tx1"/>
                    </a:solidFill>
                    <a:latin typeface="Times New Roman" panose="02020603050405020304" pitchFamily="18" charset="0"/>
                    <a:cs typeface="Times New Roman" panose="02020603050405020304" pitchFamily="18" charset="0"/>
                  </a:rPr>
                  <a:t>_H)= - </a:t>
                </a:r>
                <a14:m>
                  <m:oMath xmlns:m="http://schemas.openxmlformats.org/officeDocument/2006/math">
                    <m:r>
                      <a:rPr lang="en-US" sz="1900" b="1" i="1" kern="1200">
                        <a:solidFill>
                          <a:schemeClr val="tx1"/>
                        </a:solidFill>
                        <a:latin typeface="Cambria Math" panose="02040503050406030204" pitchFamily="18" charset="0"/>
                      </a:rPr>
                      <m:t>𝒑𝒚</m:t>
                    </m:r>
                    <m:r>
                      <a:rPr lang="en-US" sz="1900" b="1" i="1" kern="1200">
                        <a:solidFill>
                          <a:schemeClr val="tx1"/>
                        </a:solidFill>
                        <a:latin typeface="Cambria Math" panose="02040503050406030204" pitchFamily="18" charset="0"/>
                      </a:rPr>
                      <m:t> .</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r>
                          <a:rPr lang="en-US" sz="1900" b="1" i="1" kern="1200">
                            <a:solidFill>
                              <a:schemeClr val="tx1"/>
                            </a:solidFill>
                            <a:latin typeface="Cambria Math" panose="02040503050406030204" pitchFamily="18" charset="0"/>
                          </a:rPr>
                          <m:t>𝒑𝒚</m:t>
                        </m:r>
                      </m:e>
                    </m:func>
                  </m:oMath>
                </a14:m>
                <a:r>
                  <a:rPr lang="en-US" sz="19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900" b="1" i="1" kern="1200">
                        <a:solidFill>
                          <a:schemeClr val="tx1"/>
                        </a:solidFill>
                        <a:latin typeface="Cambria Math" panose="02040503050406030204" pitchFamily="18" charset="0"/>
                      </a:rPr>
                      <m:t>𝒑𝒏</m:t>
                    </m:r>
                    <m:r>
                      <a:rPr lang="en-US" sz="1900" b="1" i="1" kern="1200">
                        <a:solidFill>
                          <a:schemeClr val="tx1"/>
                        </a:solidFill>
                        <a:latin typeface="Cambria Math" panose="02040503050406030204" pitchFamily="18" charset="0"/>
                      </a:rPr>
                      <m:t> .</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r>
                          <a:rPr lang="en-US" sz="1900" b="1" i="1" kern="1200">
                            <a:solidFill>
                              <a:schemeClr val="tx1"/>
                            </a:solidFill>
                            <a:latin typeface="Cambria Math" panose="02040503050406030204" pitchFamily="18" charset="0"/>
                          </a:rPr>
                          <m:t>𝒑𝒏</m:t>
                        </m:r>
                      </m:e>
                    </m:func>
                  </m:oMath>
                </a14:m>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                          =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𝟐</m:t>
                        </m:r>
                      </m:num>
                      <m:den>
                        <m:r>
                          <a:rPr lang="en-US" sz="1900" b="1" i="1" kern="1200">
                            <a:solidFill>
                              <a:schemeClr val="tx1"/>
                            </a:solidFill>
                            <a:latin typeface="Cambria Math" panose="02040503050406030204" pitchFamily="18" charset="0"/>
                          </a:rPr>
                          <m:t>𝟒</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𝟐</m:t>
                            </m:r>
                          </m:num>
                          <m:den>
                            <m:r>
                              <a:rPr lang="en-US" sz="1900" b="1" i="1" kern="1200">
                                <a:solidFill>
                                  <a:schemeClr val="tx1"/>
                                </a:solidFill>
                                <a:latin typeface="Cambria Math" panose="02040503050406030204" pitchFamily="18" charset="0"/>
                              </a:rPr>
                              <m:t>𝟒</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 </m:t>
                        </m:r>
                        <m:r>
                          <a:rPr lang="en-US" sz="1900" b="1" i="1" kern="1200">
                            <a:solidFill>
                              <a:schemeClr val="tx1"/>
                            </a:solidFill>
                            <a:latin typeface="Cambria Math" panose="02040503050406030204" pitchFamily="18" charset="0"/>
                          </a:rPr>
                          <m:t>𝟐</m:t>
                        </m:r>
                      </m:num>
                      <m:den>
                        <m:r>
                          <a:rPr lang="en-US" sz="1900" b="1" i="1" kern="1200">
                            <a:solidFill>
                              <a:schemeClr val="tx1"/>
                            </a:solidFill>
                            <a:latin typeface="Cambria Math" panose="02040503050406030204" pitchFamily="18" charset="0"/>
                          </a:rPr>
                          <m:t>𝟒</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𝟐</m:t>
                            </m:r>
                          </m:num>
                          <m:den>
                            <m:r>
                              <a:rPr lang="en-US" sz="1900" b="1" i="1" kern="1200">
                                <a:solidFill>
                                  <a:schemeClr val="tx1"/>
                                </a:solidFill>
                                <a:latin typeface="Cambria Math" panose="02040503050406030204" pitchFamily="18" charset="0"/>
                              </a:rPr>
                              <m:t>𝟒</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 1</a:t>
                </a: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E(</a:t>
                </a:r>
                <a:r>
                  <a:rPr lang="en-US" sz="1900" b="1" kern="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Temp </a:t>
                </a:r>
                <a:r>
                  <a:rPr lang="en-US" sz="1900" b="1" kern="1200" dirty="0">
                    <a:solidFill>
                      <a:schemeClr val="tx1"/>
                    </a:solidFill>
                    <a:latin typeface="Times New Roman" panose="02020603050405020304" pitchFamily="18" charset="0"/>
                    <a:cs typeface="Times New Roman" panose="02020603050405020304" pitchFamily="18" charset="0"/>
                  </a:rPr>
                  <a:t>_M)= - </a:t>
                </a:r>
                <a14:m>
                  <m:oMath xmlns:m="http://schemas.openxmlformats.org/officeDocument/2006/math">
                    <m:r>
                      <a:rPr lang="en-US" sz="1900" b="1" i="1" kern="1200">
                        <a:solidFill>
                          <a:schemeClr val="tx1"/>
                        </a:solidFill>
                        <a:latin typeface="Cambria Math" panose="02040503050406030204" pitchFamily="18" charset="0"/>
                      </a:rPr>
                      <m:t>𝒑𝒚</m:t>
                    </m:r>
                    <m:r>
                      <a:rPr lang="en-US" sz="1900" b="1" i="1" kern="1200">
                        <a:solidFill>
                          <a:schemeClr val="tx1"/>
                        </a:solidFill>
                        <a:latin typeface="Cambria Math" panose="02040503050406030204" pitchFamily="18" charset="0"/>
                      </a:rPr>
                      <m:t> .</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r>
                          <a:rPr lang="en-US" sz="1900" b="1" i="1" kern="1200">
                            <a:solidFill>
                              <a:schemeClr val="tx1"/>
                            </a:solidFill>
                            <a:latin typeface="Cambria Math" panose="02040503050406030204" pitchFamily="18" charset="0"/>
                          </a:rPr>
                          <m:t>𝒑𝒚</m:t>
                        </m:r>
                      </m:e>
                    </m:func>
                  </m:oMath>
                </a14:m>
                <a:r>
                  <a:rPr lang="en-US" sz="19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900" b="1" i="1" kern="1200">
                        <a:solidFill>
                          <a:schemeClr val="tx1"/>
                        </a:solidFill>
                        <a:latin typeface="Cambria Math" panose="02040503050406030204" pitchFamily="18" charset="0"/>
                      </a:rPr>
                      <m:t>𝒑𝒏</m:t>
                    </m:r>
                    <m:r>
                      <a:rPr lang="en-US" sz="1900" b="1" i="1" kern="1200">
                        <a:solidFill>
                          <a:schemeClr val="tx1"/>
                        </a:solidFill>
                        <a:latin typeface="Cambria Math" panose="02040503050406030204" pitchFamily="18" charset="0"/>
                      </a:rPr>
                      <m:t> .</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r>
                          <a:rPr lang="en-US" sz="1900" b="1" i="1" kern="1200">
                            <a:solidFill>
                              <a:schemeClr val="tx1"/>
                            </a:solidFill>
                            <a:latin typeface="Cambria Math" panose="02040503050406030204" pitchFamily="18" charset="0"/>
                          </a:rPr>
                          <m:t>𝒑𝒏</m:t>
                        </m:r>
                      </m:e>
                    </m:func>
                  </m:oMath>
                </a14:m>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                          =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𝟐</m:t>
                        </m:r>
                      </m:num>
                      <m:den>
                        <m:r>
                          <a:rPr lang="en-US" sz="1900" b="1" i="1" kern="1200">
                            <a:solidFill>
                              <a:schemeClr val="tx1"/>
                            </a:solidFill>
                            <a:latin typeface="Cambria Math" panose="02040503050406030204" pitchFamily="18" charset="0"/>
                          </a:rPr>
                          <m:t>𝟔</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𝟐</m:t>
                            </m:r>
                          </m:num>
                          <m:den>
                            <m:r>
                              <a:rPr lang="en-US" sz="1900" b="1" i="1" kern="1200">
                                <a:solidFill>
                                  <a:schemeClr val="tx1"/>
                                </a:solidFill>
                                <a:latin typeface="Cambria Math" panose="02040503050406030204" pitchFamily="18" charset="0"/>
                              </a:rPr>
                              <m:t>𝟔</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 </m:t>
                        </m:r>
                        <m:r>
                          <a:rPr lang="en-US" sz="1900" b="1" i="1" kern="1200">
                            <a:solidFill>
                              <a:schemeClr val="tx1"/>
                            </a:solidFill>
                            <a:latin typeface="Cambria Math" panose="02040503050406030204" pitchFamily="18" charset="0"/>
                          </a:rPr>
                          <m:t>𝟒</m:t>
                        </m:r>
                      </m:num>
                      <m:den>
                        <m:r>
                          <a:rPr lang="en-US" sz="1900" b="1" i="1" kern="1200">
                            <a:solidFill>
                              <a:schemeClr val="tx1"/>
                            </a:solidFill>
                            <a:latin typeface="Cambria Math" panose="02040503050406030204" pitchFamily="18" charset="0"/>
                          </a:rPr>
                          <m:t>𝟔</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𝟒</m:t>
                            </m:r>
                          </m:num>
                          <m:den>
                            <m:r>
                              <a:rPr lang="en-US" sz="1900" b="1" i="1" kern="1200">
                                <a:solidFill>
                                  <a:schemeClr val="tx1"/>
                                </a:solidFill>
                                <a:latin typeface="Cambria Math" panose="02040503050406030204" pitchFamily="18" charset="0"/>
                              </a:rPr>
                              <m:t>𝟔</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 .92</a:t>
                </a: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E(</a:t>
                </a:r>
                <a:r>
                  <a:rPr lang="en-US" sz="1900" b="1" kern="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Temp </a:t>
                </a:r>
                <a:r>
                  <a:rPr lang="en-US" sz="1900" b="1" kern="1200" dirty="0">
                    <a:solidFill>
                      <a:schemeClr val="tx1"/>
                    </a:solidFill>
                    <a:latin typeface="Times New Roman" panose="02020603050405020304" pitchFamily="18" charset="0"/>
                    <a:cs typeface="Times New Roman" panose="02020603050405020304" pitchFamily="18" charset="0"/>
                  </a:rPr>
                  <a:t>_C)= - </a:t>
                </a:r>
                <a14:m>
                  <m:oMath xmlns:m="http://schemas.openxmlformats.org/officeDocument/2006/math">
                    <m:r>
                      <a:rPr lang="en-US" sz="1900" b="1" i="1" kern="1200">
                        <a:solidFill>
                          <a:schemeClr val="tx1"/>
                        </a:solidFill>
                        <a:latin typeface="Cambria Math" panose="02040503050406030204" pitchFamily="18" charset="0"/>
                      </a:rPr>
                      <m:t>𝒑𝒚</m:t>
                    </m:r>
                    <m:r>
                      <a:rPr lang="en-US" sz="1900" b="1" i="1" kern="1200">
                        <a:solidFill>
                          <a:schemeClr val="tx1"/>
                        </a:solidFill>
                        <a:latin typeface="Cambria Math" panose="02040503050406030204" pitchFamily="18" charset="0"/>
                      </a:rPr>
                      <m:t> .</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r>
                          <a:rPr lang="en-US" sz="1900" b="1" i="1" kern="1200">
                            <a:solidFill>
                              <a:schemeClr val="tx1"/>
                            </a:solidFill>
                            <a:latin typeface="Cambria Math" panose="02040503050406030204" pitchFamily="18" charset="0"/>
                          </a:rPr>
                          <m:t>𝒑𝒚</m:t>
                        </m:r>
                      </m:e>
                    </m:func>
                  </m:oMath>
                </a14:m>
                <a:r>
                  <a:rPr lang="en-US" sz="19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900" b="1" i="1" kern="1200">
                        <a:solidFill>
                          <a:schemeClr val="tx1"/>
                        </a:solidFill>
                        <a:latin typeface="Cambria Math" panose="02040503050406030204" pitchFamily="18" charset="0"/>
                      </a:rPr>
                      <m:t>𝒑𝒏</m:t>
                    </m:r>
                    <m:r>
                      <a:rPr lang="en-US" sz="1900" b="1" i="1" kern="1200">
                        <a:solidFill>
                          <a:schemeClr val="tx1"/>
                        </a:solidFill>
                        <a:latin typeface="Cambria Math" panose="02040503050406030204" pitchFamily="18" charset="0"/>
                      </a:rPr>
                      <m:t> .</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r>
                          <a:rPr lang="en-US" sz="1900" b="1" i="1" kern="1200">
                            <a:solidFill>
                              <a:schemeClr val="tx1"/>
                            </a:solidFill>
                            <a:latin typeface="Cambria Math" panose="02040503050406030204" pitchFamily="18" charset="0"/>
                          </a:rPr>
                          <m:t>𝒑𝒏</m:t>
                        </m:r>
                      </m:e>
                    </m:func>
                  </m:oMath>
                </a14:m>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                          =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𝟑</m:t>
                        </m:r>
                      </m:num>
                      <m:den>
                        <m:r>
                          <a:rPr lang="en-US" sz="1900" b="1" i="1" kern="1200">
                            <a:solidFill>
                              <a:schemeClr val="tx1"/>
                            </a:solidFill>
                            <a:latin typeface="Cambria Math" panose="02040503050406030204" pitchFamily="18" charset="0"/>
                          </a:rPr>
                          <m:t>𝟒</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𝟑</m:t>
                            </m:r>
                          </m:num>
                          <m:den>
                            <m:r>
                              <a:rPr lang="en-US" sz="1900" b="1" i="1" kern="1200">
                                <a:solidFill>
                                  <a:schemeClr val="tx1"/>
                                </a:solidFill>
                                <a:latin typeface="Cambria Math" panose="02040503050406030204" pitchFamily="18" charset="0"/>
                              </a:rPr>
                              <m:t>𝟒</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900" b="1" kern="1200">
                        <a:solidFill>
                          <a:schemeClr val="tx1"/>
                        </a:solidFill>
                        <a:latin typeface="Cambria Math" panose="02040503050406030204" pitchFamily="18" charset="0"/>
                      </a:rPr>
                      <m:t> </m:t>
                    </m:r>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𝟏</m:t>
                        </m:r>
                      </m:num>
                      <m:den>
                        <m:r>
                          <a:rPr lang="en-US" sz="1900" b="1" i="1" kern="1200">
                            <a:solidFill>
                              <a:schemeClr val="tx1"/>
                            </a:solidFill>
                            <a:latin typeface="Cambria Math" panose="02040503050406030204" pitchFamily="18" charset="0"/>
                          </a:rPr>
                          <m:t>𝟒</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𝟏</m:t>
                            </m:r>
                          </m:num>
                          <m:den>
                            <m:r>
                              <a:rPr lang="en-US" sz="1900" b="1" i="1" kern="1200">
                                <a:solidFill>
                                  <a:schemeClr val="tx1"/>
                                </a:solidFill>
                                <a:latin typeface="Cambria Math" panose="02040503050406030204" pitchFamily="18" charset="0"/>
                              </a:rPr>
                              <m:t>𝟒</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 .81</a:t>
                </a: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E(y)=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𝟗</m:t>
                        </m:r>
                      </m:num>
                      <m:den>
                        <m:r>
                          <a:rPr lang="en-US" sz="1900" b="1" i="1" kern="1200">
                            <a:solidFill>
                              <a:schemeClr val="tx1"/>
                            </a:solidFill>
                            <a:latin typeface="Cambria Math" panose="02040503050406030204" pitchFamily="18" charset="0"/>
                          </a:rPr>
                          <m:t>𝟏𝟒</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𝟗</m:t>
                            </m:r>
                          </m:num>
                          <m:den>
                            <m:r>
                              <a:rPr lang="en-US" sz="1900" b="1" i="1" kern="1200">
                                <a:solidFill>
                                  <a:schemeClr val="tx1"/>
                                </a:solidFill>
                                <a:latin typeface="Cambria Math" panose="02040503050406030204" pitchFamily="18" charset="0"/>
                              </a:rPr>
                              <m:t>𝟏𝟒</m:t>
                            </m:r>
                          </m:den>
                        </m:f>
                      </m:e>
                    </m:func>
                  </m:oMath>
                </a14:m>
                <a:r>
                  <a:rPr lang="en-US" sz="19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900" b="1" kern="1200">
                        <a:solidFill>
                          <a:schemeClr val="tx1"/>
                        </a:solidFill>
                        <a:latin typeface="Cambria Math" panose="02040503050406030204" pitchFamily="18" charset="0"/>
                      </a:rPr>
                      <m:t> </m:t>
                    </m:r>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𝟓</m:t>
                        </m:r>
                      </m:num>
                      <m:den>
                        <m:r>
                          <a:rPr lang="en-US" sz="1900" b="1" i="1" kern="1200">
                            <a:solidFill>
                              <a:schemeClr val="tx1"/>
                            </a:solidFill>
                            <a:latin typeface="Cambria Math" panose="02040503050406030204" pitchFamily="18" charset="0"/>
                          </a:rPr>
                          <m:t>𝟏𝟒</m:t>
                        </m:r>
                      </m:den>
                    </m:f>
                    <m:r>
                      <a:rPr lang="en-US" sz="1900" b="1" i="1" kern="1200">
                        <a:solidFill>
                          <a:schemeClr val="tx1"/>
                        </a:solidFill>
                        <a:latin typeface="Cambria Math" panose="02040503050406030204" pitchFamily="18" charset="0"/>
                      </a:rPr>
                      <m:t>.</m:t>
                    </m:r>
                    <m:func>
                      <m:funcPr>
                        <m:ctrlPr>
                          <a:rPr lang="en-US" sz="1900" b="1" i="1" kern="1200">
                            <a:solidFill>
                              <a:schemeClr val="tx1"/>
                            </a:solidFill>
                            <a:latin typeface="Cambria Math" panose="02040503050406030204" pitchFamily="18" charset="0"/>
                          </a:rPr>
                        </m:ctrlPr>
                      </m:funcPr>
                      <m:fName>
                        <m:sSub>
                          <m:sSubPr>
                            <m:ctrlPr>
                              <a:rPr lang="en-US" sz="1900" b="1" i="1" kern="1200">
                                <a:solidFill>
                                  <a:schemeClr val="tx1"/>
                                </a:solidFill>
                                <a:latin typeface="Cambria Math" panose="02040503050406030204" pitchFamily="18" charset="0"/>
                              </a:rPr>
                            </m:ctrlPr>
                          </m:sSubPr>
                          <m:e>
                            <m:r>
                              <a:rPr lang="en-US" sz="1900" b="1" i="1" kern="1200">
                                <a:solidFill>
                                  <a:schemeClr val="tx1"/>
                                </a:solidFill>
                                <a:latin typeface="Cambria Math" panose="02040503050406030204" pitchFamily="18" charset="0"/>
                              </a:rPr>
                              <m:t>𝒍𝒐𝒈</m:t>
                            </m:r>
                          </m:e>
                          <m:sub>
                            <m:r>
                              <a:rPr lang="en-US" sz="1900" b="1" i="1" kern="1200">
                                <a:solidFill>
                                  <a:schemeClr val="tx1"/>
                                </a:solidFill>
                                <a:latin typeface="Cambria Math" panose="02040503050406030204" pitchFamily="18" charset="0"/>
                              </a:rPr>
                              <m:t>𝟐</m:t>
                            </m:r>
                          </m:sub>
                        </m:sSub>
                      </m:fName>
                      <m:e>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𝟓</m:t>
                            </m:r>
                          </m:num>
                          <m:den>
                            <m:r>
                              <a:rPr lang="en-US" sz="1900" b="1" i="1" kern="1200">
                                <a:solidFill>
                                  <a:schemeClr val="tx1"/>
                                </a:solidFill>
                                <a:latin typeface="Cambria Math" panose="02040503050406030204" pitchFamily="18" charset="0"/>
                              </a:rPr>
                              <m:t>𝟏𝟒</m:t>
                            </m:r>
                          </m:den>
                        </m:f>
                        <m:r>
                          <a:rPr lang="en-US" sz="1900" b="1" i="1" kern="1200">
                            <a:solidFill>
                              <a:schemeClr val="tx1"/>
                            </a:solidFill>
                            <a:latin typeface="Cambria Math" panose="02040503050406030204" pitchFamily="18" charset="0"/>
                          </a:rPr>
                          <m:t> </m:t>
                        </m:r>
                      </m:e>
                    </m:func>
                  </m:oMath>
                </a14:m>
                <a:r>
                  <a:rPr lang="en-US" sz="1900" b="1" kern="1200" dirty="0">
                    <a:solidFill>
                      <a:schemeClr val="tx1"/>
                    </a:solidFill>
                    <a:latin typeface="Times New Roman" panose="02020603050405020304" pitchFamily="18" charset="0"/>
                    <a:cs typeface="Times New Roman" panose="02020603050405020304" pitchFamily="18" charset="0"/>
                  </a:rPr>
                  <a:t> = .954</a:t>
                </a: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8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IG(y, </a:t>
                </a:r>
                <a:r>
                  <a:rPr lang="en-US" sz="1900" b="1" kern="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Temp </a:t>
                </a:r>
                <a:r>
                  <a:rPr lang="en-US" sz="1900" b="1" kern="1200" dirty="0">
                    <a:solidFill>
                      <a:schemeClr val="tx1"/>
                    </a:solidFill>
                    <a:latin typeface="Times New Roman" panose="02020603050405020304" pitchFamily="18" charset="0"/>
                    <a:cs typeface="Times New Roman" panose="02020603050405020304" pitchFamily="18" charset="0"/>
                  </a:rPr>
                  <a:t>)=E(y)-</a:t>
                </a:r>
                <a14:m>
                  <m:oMath xmlns:m="http://schemas.openxmlformats.org/officeDocument/2006/math">
                    <m:nary>
                      <m:naryPr>
                        <m:chr m:val="∑"/>
                        <m:ctrlPr>
                          <a:rPr lang="en-US" sz="1900" b="1" i="1" kern="1200">
                            <a:solidFill>
                              <a:schemeClr val="tx1"/>
                            </a:solidFill>
                            <a:latin typeface="Cambria Math" panose="02040503050406030204" pitchFamily="18" charset="0"/>
                          </a:rPr>
                        </m:ctrlPr>
                      </m:naryPr>
                      <m:sub>
                        <m:r>
                          <m:rPr>
                            <m:brk m:alnAt="23"/>
                          </m:rPr>
                          <a:rPr lang="en-US" sz="1900" b="1" i="1" kern="1200">
                            <a:solidFill>
                              <a:schemeClr val="tx1"/>
                            </a:solidFill>
                            <a:latin typeface="Cambria Math" panose="02040503050406030204" pitchFamily="18" charset="0"/>
                          </a:rPr>
                          <m:t>𝒊</m:t>
                        </m:r>
                        <m:r>
                          <a:rPr lang="en-US" sz="1900" b="1" i="1" kern="1200">
                            <a:solidFill>
                              <a:schemeClr val="tx1"/>
                            </a:solidFill>
                            <a:latin typeface="Cambria Math" panose="02040503050406030204" pitchFamily="18" charset="0"/>
                          </a:rPr>
                          <m:t>=</m:t>
                        </m:r>
                        <m:r>
                          <a:rPr lang="en-US" sz="1900" b="1" i="1" kern="1200">
                            <a:solidFill>
                              <a:schemeClr val="tx1"/>
                            </a:solidFill>
                            <a:latin typeface="Cambria Math" panose="02040503050406030204" pitchFamily="18" charset="0"/>
                          </a:rPr>
                          <m:t>𝟏</m:t>
                        </m:r>
                      </m:sub>
                      <m:sup>
                        <m:r>
                          <a:rPr lang="en-US" sz="1900" b="1" i="1" kern="1200">
                            <a:solidFill>
                              <a:schemeClr val="tx1"/>
                            </a:solidFill>
                            <a:latin typeface="Cambria Math" panose="02040503050406030204" pitchFamily="18" charset="0"/>
                          </a:rPr>
                          <m:t>𝒌</m:t>
                        </m:r>
                      </m:sup>
                      <m:e>
                        <m:r>
                          <a:rPr lang="en-US" sz="1900" b="1" i="1" kern="1200">
                            <a:solidFill>
                              <a:schemeClr val="tx1"/>
                            </a:solidFill>
                            <a:latin typeface="Cambria Math" panose="02040503050406030204" pitchFamily="18" charset="0"/>
                          </a:rPr>
                          <m:t>𝑷𝒊</m:t>
                        </m:r>
                        <m:r>
                          <a:rPr lang="en-US" sz="1900" b="1" i="1" kern="1200">
                            <a:solidFill>
                              <a:schemeClr val="tx1"/>
                            </a:solidFill>
                            <a:latin typeface="Cambria Math" panose="02040503050406030204" pitchFamily="18" charset="0"/>
                          </a:rPr>
                          <m:t>.</m:t>
                        </m:r>
                        <m:r>
                          <a:rPr lang="en-US" sz="1900" b="1" i="1" kern="1200">
                            <a:solidFill>
                              <a:schemeClr val="tx1"/>
                            </a:solidFill>
                            <a:latin typeface="Cambria Math" panose="02040503050406030204" pitchFamily="18" charset="0"/>
                          </a:rPr>
                          <m:t>𝑬</m:t>
                        </m:r>
                        <m:r>
                          <a:rPr lang="en-US" sz="1900" b="1" i="1" kern="1200">
                            <a:solidFill>
                              <a:schemeClr val="tx1"/>
                            </a:solidFill>
                            <a:latin typeface="Cambria Math" panose="02040503050406030204" pitchFamily="18" charset="0"/>
                          </a:rPr>
                          <m:t>(</m:t>
                        </m:r>
                      </m:e>
                    </m:nary>
                  </m:oMath>
                </a14:m>
                <a:r>
                  <a:rPr lang="en-US" sz="1900" b="1" kern="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Temp</a:t>
                </a:r>
                <a:r>
                  <a:rPr lang="en-US" sz="1900" b="1" kern="1200" dirty="0">
                    <a:solidFill>
                      <a:schemeClr val="tx1"/>
                    </a:solidFill>
                    <a:latin typeface="Times New Roman" panose="02020603050405020304" pitchFamily="18" charset="0"/>
                    <a:cs typeface="Times New Roman" panose="02020603050405020304" pitchFamily="18" charset="0"/>
                  </a:rPr>
                  <a:t> (</a:t>
                </a:r>
                <a:r>
                  <a:rPr lang="en-US" sz="1900" b="1" kern="1200" dirty="0" err="1">
                    <a:solidFill>
                      <a:schemeClr val="tx1"/>
                    </a:solidFill>
                    <a:latin typeface="Times New Roman" panose="02020603050405020304" pitchFamily="18" charset="0"/>
                    <a:cs typeface="Times New Roman" panose="02020603050405020304" pitchFamily="18" charset="0"/>
                  </a:rPr>
                  <a:t>i</a:t>
                </a:r>
                <a:r>
                  <a:rPr lang="en-US" sz="1900" b="1" kern="1200" dirty="0">
                    <a:solidFill>
                      <a:schemeClr val="tx1"/>
                    </a:solidFill>
                    <a:latin typeface="Times New Roman" panose="02020603050405020304" pitchFamily="18" charset="0"/>
                    <a:cs typeface="Times New Roman" panose="02020603050405020304" pitchFamily="18" charset="0"/>
                  </a:rPr>
                  <a:t>))</a:t>
                </a:r>
                <a:endParaRPr lang="en-US" sz="19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4650">
                  <a:spcAft>
                    <a:spcPts val="600"/>
                  </a:spcAft>
                </a:pPr>
                <a:r>
                  <a:rPr lang="en-US" sz="1900" b="1" kern="1200" dirty="0">
                    <a:solidFill>
                      <a:schemeClr val="tx1"/>
                    </a:solidFill>
                    <a:latin typeface="Times New Roman" panose="02020603050405020304" pitchFamily="18" charset="0"/>
                    <a:cs typeface="Times New Roman" panose="02020603050405020304" pitchFamily="18" charset="0"/>
                  </a:rPr>
                  <a:t>                      =  .954 -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𝟒</m:t>
                        </m:r>
                      </m:num>
                      <m:den>
                        <m:r>
                          <a:rPr lang="en-US" sz="1900" b="1" i="1" kern="1200">
                            <a:solidFill>
                              <a:schemeClr val="tx1"/>
                            </a:solidFill>
                            <a:latin typeface="Cambria Math" panose="02040503050406030204" pitchFamily="18" charset="0"/>
                          </a:rPr>
                          <m:t>𝟏𝟒</m:t>
                        </m:r>
                      </m:den>
                    </m:f>
                  </m:oMath>
                </a14:m>
                <a:r>
                  <a:rPr lang="en-US" sz="1900" b="1" kern="1200" dirty="0">
                    <a:solidFill>
                      <a:schemeClr val="tx1"/>
                    </a:solidFill>
                    <a:latin typeface="Times New Roman" panose="02020603050405020304" pitchFamily="18" charset="0"/>
                    <a:cs typeface="Times New Roman" panose="02020603050405020304" pitchFamily="18" charset="0"/>
                  </a:rPr>
                  <a:t> (.81)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𝟒</m:t>
                        </m:r>
                      </m:num>
                      <m:den>
                        <m:r>
                          <a:rPr lang="en-US" sz="1900" b="1" i="1" kern="1200">
                            <a:solidFill>
                              <a:schemeClr val="tx1"/>
                            </a:solidFill>
                            <a:latin typeface="Cambria Math" panose="02040503050406030204" pitchFamily="18" charset="0"/>
                          </a:rPr>
                          <m:t>𝟏𝟒</m:t>
                        </m:r>
                      </m:den>
                    </m:f>
                  </m:oMath>
                </a14:m>
                <a:r>
                  <a:rPr lang="en-US" sz="1900" b="1" kern="1200" dirty="0">
                    <a:solidFill>
                      <a:schemeClr val="tx1"/>
                    </a:solidFill>
                    <a:latin typeface="Times New Roman" panose="02020603050405020304" pitchFamily="18" charset="0"/>
                    <a:cs typeface="Times New Roman" panose="02020603050405020304" pitchFamily="18" charset="0"/>
                  </a:rPr>
                  <a:t>.1 - </a:t>
                </a:r>
                <a14:m>
                  <m:oMath xmlns:m="http://schemas.openxmlformats.org/officeDocument/2006/math">
                    <m:f>
                      <m:fPr>
                        <m:ctrlPr>
                          <a:rPr lang="en-US" sz="1900" b="1" i="1" kern="1200">
                            <a:solidFill>
                              <a:schemeClr val="tx1"/>
                            </a:solidFill>
                            <a:latin typeface="Cambria Math" panose="02040503050406030204" pitchFamily="18" charset="0"/>
                          </a:rPr>
                        </m:ctrlPr>
                      </m:fPr>
                      <m:num>
                        <m:r>
                          <a:rPr lang="en-US" sz="1900" b="1" i="1" kern="1200">
                            <a:solidFill>
                              <a:schemeClr val="tx1"/>
                            </a:solidFill>
                            <a:latin typeface="Cambria Math" panose="02040503050406030204" pitchFamily="18" charset="0"/>
                          </a:rPr>
                          <m:t>𝟔</m:t>
                        </m:r>
                      </m:num>
                      <m:den>
                        <m:r>
                          <a:rPr lang="en-US" sz="1900" b="1" i="1" kern="1200">
                            <a:solidFill>
                              <a:schemeClr val="tx1"/>
                            </a:solidFill>
                            <a:latin typeface="Cambria Math" panose="02040503050406030204" pitchFamily="18" charset="0"/>
                          </a:rPr>
                          <m:t>𝟏𝟒</m:t>
                        </m:r>
                      </m:den>
                    </m:f>
                  </m:oMath>
                </a14:m>
                <a:r>
                  <a:rPr lang="en-US" sz="1900" b="1" kern="1200" dirty="0">
                    <a:solidFill>
                      <a:schemeClr val="tx1"/>
                    </a:solidFill>
                    <a:latin typeface="Times New Roman" panose="02020603050405020304" pitchFamily="18" charset="0"/>
                    <a:cs typeface="Times New Roman" panose="02020603050405020304" pitchFamily="18" charset="0"/>
                  </a:rPr>
                  <a:t> (.92)   = .042</a:t>
                </a:r>
                <a:endParaRPr lang="en-US" sz="19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09646" y="484632"/>
                <a:ext cx="5524244" cy="5984908"/>
              </a:xfrm>
              <a:prstGeom prst="rect">
                <a:avLst/>
              </a:prstGeom>
              <a:blipFill rotWithShape="1">
                <a:blip r:embed="rId3"/>
                <a:stretch>
                  <a:fillRect l="-7" t="-2" r="2" b="3"/>
                </a:stretch>
              </a:blipFill>
            </p:spPr>
            <p:txBody>
              <a:bodyPr/>
              <a:lstStyle/>
              <a:p>
                <a:r>
                  <a:rPr lang="en-US" altLang="en-US">
                    <a:noFill/>
                  </a:rPr>
                  <a:t> </a:t>
                </a:r>
              </a:p>
            </p:txBody>
          </p:sp>
        </mc:Fallback>
      </mc:AlternateContent>
      <p:sp>
        <p:nvSpPr>
          <p:cNvPr id="5" name="Oval 4"/>
          <p:cNvSpPr/>
          <p:nvPr/>
        </p:nvSpPr>
        <p:spPr>
          <a:xfrm>
            <a:off x="9016052" y="643467"/>
            <a:ext cx="1120579" cy="5665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Tem</a:t>
            </a:r>
            <a:endPar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5N,9y</a:t>
            </a:r>
            <a:endParaRPr lang="en-US" b="1">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6" name="Oval 5"/>
          <p:cNvSpPr/>
          <p:nvPr/>
        </p:nvSpPr>
        <p:spPr>
          <a:xfrm>
            <a:off x="9090922" y="1427690"/>
            <a:ext cx="1276684" cy="5665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Mild</a:t>
            </a:r>
            <a:endPar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2N,4Y</a:t>
            </a:r>
            <a:endParaRPr lang="en-US" b="1">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7" name="Oval 6"/>
          <p:cNvSpPr/>
          <p:nvPr/>
        </p:nvSpPr>
        <p:spPr>
          <a:xfrm>
            <a:off x="7895473" y="1406141"/>
            <a:ext cx="1120579" cy="5665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Hot</a:t>
            </a:r>
            <a:endPar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2N,2Y</a:t>
            </a:r>
            <a:endParaRPr lang="en-US" b="1">
              <a:ln w="0"/>
              <a:solidFill>
                <a:schemeClr val="tx1"/>
              </a:solidFill>
              <a:effectLst>
                <a:outerShdw blurRad="38100" dist="19050" dir="2700000" algn="tl" rotWithShape="0">
                  <a:schemeClr val="dk1">
                    <a:alpha val="40000"/>
                  </a:schemeClr>
                </a:outerShdw>
              </a:effectLst>
              <a:highlight>
                <a:srgbClr val="FFFF00"/>
              </a:highlight>
            </a:endParaRPr>
          </a:p>
        </p:txBody>
      </p:sp>
      <p:cxnSp>
        <p:nvCxnSpPr>
          <p:cNvPr id="8" name="Straight Arrow Connector 7"/>
          <p:cNvCxnSpPr>
            <a:stCxn id="5" idx="3"/>
            <a:endCxn id="7" idx="0"/>
          </p:cNvCxnSpPr>
          <p:nvPr/>
        </p:nvCxnSpPr>
        <p:spPr>
          <a:xfrm flipH="1">
            <a:off x="8455763" y="1127024"/>
            <a:ext cx="724394" cy="279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4"/>
            <a:endCxn id="6" idx="0"/>
          </p:cNvCxnSpPr>
          <p:nvPr/>
        </p:nvCxnSpPr>
        <p:spPr>
          <a:xfrm>
            <a:off x="9576342" y="1209989"/>
            <a:ext cx="152922" cy="21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0449106" y="1359452"/>
            <a:ext cx="1120579" cy="5665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Cool</a:t>
            </a:r>
            <a:endPar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4650">
              <a:spcAft>
                <a:spcPts val="600"/>
              </a:spcAft>
            </a:pPr>
            <a:r>
              <a:rPr lang="en-US" sz="1475"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1N,3Y</a:t>
            </a:r>
            <a:endParaRPr lang="en-US" b="1">
              <a:ln w="0"/>
              <a:solidFill>
                <a:schemeClr val="tx1"/>
              </a:solidFill>
              <a:effectLst>
                <a:outerShdw blurRad="38100" dist="19050" dir="2700000" algn="tl" rotWithShape="0">
                  <a:schemeClr val="dk1">
                    <a:alpha val="40000"/>
                  </a:schemeClr>
                </a:outerShdw>
              </a:effectLst>
              <a:highlight>
                <a:srgbClr val="FFFF00"/>
              </a:highlight>
            </a:endParaRPr>
          </a:p>
        </p:txBody>
      </p:sp>
      <p:cxnSp>
        <p:nvCxnSpPr>
          <p:cNvPr id="11" name="Straight Arrow Connector 10"/>
          <p:cNvCxnSpPr>
            <a:stCxn id="5" idx="5"/>
            <a:endCxn id="10" idx="0"/>
          </p:cNvCxnSpPr>
          <p:nvPr/>
        </p:nvCxnSpPr>
        <p:spPr>
          <a:xfrm>
            <a:off x="9972526" y="1127024"/>
            <a:ext cx="1036870" cy="23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table with text on it&#10;&#10;Description automatically generated"/>
          <p:cNvPicPr>
            <a:picLocks noChangeAspect="1"/>
          </p:cNvPicPr>
          <p:nvPr/>
        </p:nvPicPr>
        <p:blipFill rotWithShape="1">
          <a:blip r:embed="rId4"/>
          <a:srcRect r="11508"/>
          <a:stretch>
            <a:fillRect/>
          </a:stretch>
        </p:blipFill>
        <p:spPr>
          <a:xfrm>
            <a:off x="7182537" y="2969839"/>
            <a:ext cx="2181149" cy="3237378"/>
          </a:xfrm>
          <a:prstGeom prst="rect">
            <a:avLst/>
          </a:prstGeom>
        </p:spPr>
      </p:pic>
      <p:pic>
        <p:nvPicPr>
          <p:cNvPr id="13" name="Picture 12" descr="A blue and brown rectangular box with white text&#10;&#10;Description automatically generated"/>
          <p:cNvPicPr>
            <a:picLocks noChangeAspect="1"/>
          </p:cNvPicPr>
          <p:nvPr/>
        </p:nvPicPr>
        <p:blipFill rotWithShape="1">
          <a:blip r:embed="rId5"/>
          <a:srcRect r="11110"/>
          <a:stretch>
            <a:fillRect/>
          </a:stretch>
        </p:blipFill>
        <p:spPr>
          <a:xfrm>
            <a:off x="9576342" y="3480643"/>
            <a:ext cx="1982835" cy="2215875"/>
          </a:xfrm>
          <a:prstGeom prst="rect">
            <a:avLst/>
          </a:prstGeom>
        </p:spPr>
      </p:pic>
      <p:pic>
        <p:nvPicPr>
          <p:cNvPr id="15" name="Picture 14" descr="A blue and brown rectangular box with white text&#10;&#10;Description automatically generated"/>
          <p:cNvPicPr>
            <a:picLocks noChangeAspect="1"/>
          </p:cNvPicPr>
          <p:nvPr/>
        </p:nvPicPr>
        <p:blipFill rotWithShape="1">
          <a:blip r:embed="rId6"/>
          <a:srcRect r="9907"/>
          <a:stretch>
            <a:fillRect/>
          </a:stretch>
        </p:blipFill>
        <p:spPr>
          <a:xfrm>
            <a:off x="5607777" y="593630"/>
            <a:ext cx="2020242" cy="228659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Rectangle 3"/>
              <p:cNvSpPr/>
              <p:nvPr/>
            </p:nvSpPr>
            <p:spPr>
              <a:xfrm>
                <a:off x="605411" y="785968"/>
                <a:ext cx="5574216" cy="4805354"/>
              </a:xfrm>
              <a:prstGeom prst="rect">
                <a:avLst/>
              </a:prstGeom>
            </p:spPr>
            <p:txBody>
              <a:bodyPr wrap="square">
                <a:spAutoFit/>
              </a:bodyPr>
              <a:lstStyle/>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E(</a:t>
                </a:r>
                <a:r>
                  <a:rPr lang="en-US" sz="2000" b="1" kern="1200" dirty="0" err="1">
                    <a:solidFill>
                      <a:schemeClr val="tx1"/>
                    </a:solidFill>
                    <a:latin typeface="Times New Roman" panose="02020603050405020304" pitchFamily="18" charset="0"/>
                    <a:cs typeface="Times New Roman" panose="02020603050405020304" pitchFamily="18" charset="0"/>
                  </a:rPr>
                  <a:t>Hum_H</a:t>
                </a:r>
                <a:r>
                  <a:rPr lang="en-US" sz="20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000" b="1" i="1" kern="1200">
                        <a:solidFill>
                          <a:schemeClr val="tx1"/>
                        </a:solidFill>
                        <a:latin typeface="Cambria Math" panose="02040503050406030204" pitchFamily="18" charset="0"/>
                      </a:rPr>
                      <m:t>𝒑𝒚</m:t>
                    </m:r>
                    <m:r>
                      <a:rPr lang="en-US" sz="2000" b="1" i="1" kern="1200">
                        <a:solidFill>
                          <a:schemeClr val="tx1"/>
                        </a:solidFill>
                        <a:latin typeface="Cambria Math" panose="02040503050406030204" pitchFamily="18" charset="0"/>
                      </a:rPr>
                      <m:t> .</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r>
                          <a:rPr lang="en-US" sz="2000" b="1" i="1" kern="1200">
                            <a:solidFill>
                              <a:schemeClr val="tx1"/>
                            </a:solidFill>
                            <a:latin typeface="Cambria Math" panose="02040503050406030204" pitchFamily="18" charset="0"/>
                          </a:rPr>
                          <m:t>𝒑𝒚</m:t>
                        </m:r>
                      </m:e>
                    </m:func>
                  </m:oMath>
                </a14:m>
                <a:r>
                  <a:rPr lang="en-US" sz="20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000" b="1" i="1" kern="1200">
                        <a:solidFill>
                          <a:schemeClr val="tx1"/>
                        </a:solidFill>
                        <a:latin typeface="Cambria Math" panose="02040503050406030204" pitchFamily="18" charset="0"/>
                      </a:rPr>
                      <m:t>𝒑𝒏</m:t>
                    </m:r>
                    <m:r>
                      <a:rPr lang="en-US" sz="2000" b="1" i="1" kern="1200">
                        <a:solidFill>
                          <a:schemeClr val="tx1"/>
                        </a:solidFill>
                        <a:latin typeface="Cambria Math" panose="02040503050406030204" pitchFamily="18" charset="0"/>
                      </a:rPr>
                      <m:t> .</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r>
                          <a:rPr lang="en-US" sz="2000" b="1" i="1" kern="1200">
                            <a:solidFill>
                              <a:schemeClr val="tx1"/>
                            </a:solidFill>
                            <a:latin typeface="Cambria Math" panose="02040503050406030204" pitchFamily="18" charset="0"/>
                          </a:rPr>
                          <m:t>𝒑𝒏</m:t>
                        </m:r>
                      </m:e>
                    </m:func>
                  </m:oMath>
                </a14:m>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300" b="1" kern="1200" dirty="0">
                    <a:solidFill>
                      <a:schemeClr val="tx1"/>
                    </a:solidFill>
                    <a:latin typeface="Times New Roman" panose="02020603050405020304" pitchFamily="18" charset="0"/>
                    <a:cs typeface="Times New Roman" panose="02020603050405020304" pitchFamily="18" charset="0"/>
                  </a:rPr>
                  <a:t> </a:t>
                </a: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000" b="1" kern="1200">
                        <a:solidFill>
                          <a:schemeClr val="tx1"/>
                        </a:solidFill>
                        <a:latin typeface="Cambria Math" panose="02040503050406030204" pitchFamily="18" charset="0"/>
                      </a:rPr>
                      <m:t> </m:t>
                    </m:r>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𝟒</m:t>
                        </m:r>
                      </m:num>
                      <m:den>
                        <m:r>
                          <a:rPr lang="en-US" sz="2000" b="1" i="1" kern="1200">
                            <a:solidFill>
                              <a:schemeClr val="tx1"/>
                            </a:solidFill>
                            <a:latin typeface="Cambria Math" panose="02040503050406030204" pitchFamily="18" charset="0"/>
                          </a:rPr>
                          <m:t>𝟕</m:t>
                        </m:r>
                      </m:den>
                    </m:f>
                    <m:r>
                      <a:rPr lang="en-US" sz="2000" b="1" i="1" kern="1200">
                        <a:solidFill>
                          <a:schemeClr val="tx1"/>
                        </a:solidFill>
                        <a:latin typeface="Cambria Math" panose="02040503050406030204" pitchFamily="18" charset="0"/>
                      </a:rPr>
                      <m:t>.</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𝟒</m:t>
                            </m:r>
                          </m:num>
                          <m:den>
                            <m:r>
                              <a:rPr lang="en-US" sz="2000" b="1" i="1" kern="1200">
                                <a:solidFill>
                                  <a:schemeClr val="tx1"/>
                                </a:solidFill>
                                <a:latin typeface="Cambria Math" panose="02040503050406030204" pitchFamily="18" charset="0"/>
                              </a:rPr>
                              <m:t>𝟕</m:t>
                            </m:r>
                          </m:den>
                        </m:f>
                      </m:e>
                    </m:func>
                  </m:oMath>
                </a14:m>
                <a:r>
                  <a:rPr lang="en-US" sz="20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000" b="1" kern="1200">
                        <a:solidFill>
                          <a:schemeClr val="tx1"/>
                        </a:solidFill>
                        <a:latin typeface="Cambria Math" panose="02040503050406030204" pitchFamily="18" charset="0"/>
                      </a:rPr>
                      <m:t> </m:t>
                    </m:r>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𝟑</m:t>
                        </m:r>
                      </m:num>
                      <m:den>
                        <m:r>
                          <a:rPr lang="en-US" sz="2000" b="1" i="1" kern="1200">
                            <a:solidFill>
                              <a:schemeClr val="tx1"/>
                            </a:solidFill>
                            <a:latin typeface="Cambria Math" panose="02040503050406030204" pitchFamily="18" charset="0"/>
                          </a:rPr>
                          <m:t>𝟕</m:t>
                        </m:r>
                      </m:den>
                    </m:f>
                    <m:r>
                      <a:rPr lang="en-US" sz="2000" b="1" i="1" kern="1200">
                        <a:solidFill>
                          <a:schemeClr val="tx1"/>
                        </a:solidFill>
                        <a:latin typeface="Cambria Math" panose="02040503050406030204" pitchFamily="18" charset="0"/>
                      </a:rPr>
                      <m:t>.</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𝟑</m:t>
                            </m:r>
                          </m:num>
                          <m:den>
                            <m:r>
                              <a:rPr lang="en-US" sz="2000" b="1" i="1" kern="1200">
                                <a:solidFill>
                                  <a:schemeClr val="tx1"/>
                                </a:solidFill>
                                <a:latin typeface="Cambria Math" panose="02040503050406030204" pitchFamily="18" charset="0"/>
                              </a:rPr>
                              <m:t>𝟕</m:t>
                            </m:r>
                          </m:den>
                        </m:f>
                      </m:e>
                    </m:func>
                  </m:oMath>
                </a14:m>
                <a:r>
                  <a:rPr lang="en-US" sz="2000" b="1" kern="1200" dirty="0">
                    <a:solidFill>
                      <a:schemeClr val="tx1"/>
                    </a:solidFill>
                    <a:latin typeface="Times New Roman" panose="02020603050405020304" pitchFamily="18" charset="0"/>
                    <a:cs typeface="Times New Roman" panose="02020603050405020304" pitchFamily="18" charset="0"/>
                  </a:rPr>
                  <a:t>  = .985</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 </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E(</a:t>
                </a:r>
                <a:r>
                  <a:rPr lang="en-US" sz="2000" b="1" kern="1200" dirty="0" err="1">
                    <a:solidFill>
                      <a:schemeClr val="tx1"/>
                    </a:solidFill>
                    <a:latin typeface="Times New Roman" panose="02020603050405020304" pitchFamily="18" charset="0"/>
                    <a:cs typeface="Times New Roman" panose="02020603050405020304" pitchFamily="18" charset="0"/>
                  </a:rPr>
                  <a:t>Hum_N</a:t>
                </a:r>
                <a:r>
                  <a:rPr lang="en-US" sz="20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000" b="1" i="1" kern="1200">
                        <a:solidFill>
                          <a:schemeClr val="tx1"/>
                        </a:solidFill>
                        <a:latin typeface="Cambria Math" panose="02040503050406030204" pitchFamily="18" charset="0"/>
                      </a:rPr>
                      <m:t>𝒑𝒚</m:t>
                    </m:r>
                    <m:r>
                      <a:rPr lang="en-US" sz="2000" b="1" i="1" kern="1200">
                        <a:solidFill>
                          <a:schemeClr val="tx1"/>
                        </a:solidFill>
                        <a:latin typeface="Cambria Math" panose="02040503050406030204" pitchFamily="18" charset="0"/>
                      </a:rPr>
                      <m:t> .</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r>
                          <a:rPr lang="en-US" sz="2000" b="1" i="1" kern="1200">
                            <a:solidFill>
                              <a:schemeClr val="tx1"/>
                            </a:solidFill>
                            <a:latin typeface="Cambria Math" panose="02040503050406030204" pitchFamily="18" charset="0"/>
                          </a:rPr>
                          <m:t>𝒑𝒚</m:t>
                        </m:r>
                      </m:e>
                    </m:func>
                  </m:oMath>
                </a14:m>
                <a:r>
                  <a:rPr lang="en-US" sz="20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000" b="1" i="1" kern="1200">
                        <a:solidFill>
                          <a:schemeClr val="tx1"/>
                        </a:solidFill>
                        <a:latin typeface="Cambria Math" panose="02040503050406030204" pitchFamily="18" charset="0"/>
                      </a:rPr>
                      <m:t>𝒑𝒏</m:t>
                    </m:r>
                    <m:r>
                      <a:rPr lang="en-US" sz="2000" b="1" i="1" kern="1200">
                        <a:solidFill>
                          <a:schemeClr val="tx1"/>
                        </a:solidFill>
                        <a:latin typeface="Cambria Math" panose="02040503050406030204" pitchFamily="18" charset="0"/>
                      </a:rPr>
                      <m:t> .</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r>
                          <a:rPr lang="en-US" sz="2000" b="1" i="1" kern="1200">
                            <a:solidFill>
                              <a:schemeClr val="tx1"/>
                            </a:solidFill>
                            <a:latin typeface="Cambria Math" panose="02040503050406030204" pitchFamily="18" charset="0"/>
                          </a:rPr>
                          <m:t>𝒑𝒏</m:t>
                        </m:r>
                      </m:e>
                    </m:func>
                  </m:oMath>
                </a14:m>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300" b="1" kern="1200" dirty="0">
                    <a:solidFill>
                      <a:schemeClr val="tx1"/>
                    </a:solidFill>
                    <a:latin typeface="Times New Roman" panose="02020603050405020304" pitchFamily="18" charset="0"/>
                    <a:cs typeface="Times New Roman" panose="02020603050405020304" pitchFamily="18" charset="0"/>
                  </a:rPr>
                  <a:t> </a:t>
                </a: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2000" b="1" kern="1200">
                        <a:solidFill>
                          <a:schemeClr val="tx1"/>
                        </a:solidFill>
                        <a:latin typeface="Cambria Math" panose="02040503050406030204" pitchFamily="18" charset="0"/>
                      </a:rPr>
                      <m:t> </m:t>
                    </m:r>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𝟏</m:t>
                        </m:r>
                      </m:num>
                      <m:den>
                        <m:r>
                          <a:rPr lang="en-US" sz="2000" b="1" i="1" kern="1200">
                            <a:solidFill>
                              <a:schemeClr val="tx1"/>
                            </a:solidFill>
                            <a:latin typeface="Cambria Math" panose="02040503050406030204" pitchFamily="18" charset="0"/>
                          </a:rPr>
                          <m:t>𝟕</m:t>
                        </m:r>
                      </m:den>
                    </m:f>
                    <m:r>
                      <a:rPr lang="en-US" sz="2000" b="1" i="1" kern="1200">
                        <a:solidFill>
                          <a:schemeClr val="tx1"/>
                        </a:solidFill>
                        <a:latin typeface="Cambria Math" panose="02040503050406030204" pitchFamily="18" charset="0"/>
                      </a:rPr>
                      <m:t>.</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𝟏</m:t>
                            </m:r>
                          </m:num>
                          <m:den>
                            <m:r>
                              <a:rPr lang="en-US" sz="2000" b="1" i="1" kern="1200">
                                <a:solidFill>
                                  <a:schemeClr val="tx1"/>
                                </a:solidFill>
                                <a:latin typeface="Cambria Math" panose="02040503050406030204" pitchFamily="18" charset="0"/>
                              </a:rPr>
                              <m:t>𝟕</m:t>
                            </m:r>
                          </m:den>
                        </m:f>
                      </m:e>
                    </m:func>
                  </m:oMath>
                </a14:m>
                <a:r>
                  <a:rPr lang="en-US" sz="20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000" b="1" kern="1200">
                        <a:solidFill>
                          <a:schemeClr val="tx1"/>
                        </a:solidFill>
                        <a:latin typeface="Cambria Math" panose="02040503050406030204" pitchFamily="18" charset="0"/>
                      </a:rPr>
                      <m:t> </m:t>
                    </m:r>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𝟔</m:t>
                        </m:r>
                      </m:num>
                      <m:den>
                        <m:r>
                          <a:rPr lang="en-US" sz="2000" b="1" i="1" kern="1200">
                            <a:solidFill>
                              <a:schemeClr val="tx1"/>
                            </a:solidFill>
                            <a:latin typeface="Cambria Math" panose="02040503050406030204" pitchFamily="18" charset="0"/>
                          </a:rPr>
                          <m:t>𝟕</m:t>
                        </m:r>
                      </m:den>
                    </m:f>
                    <m:r>
                      <a:rPr lang="en-US" sz="2000" b="1" i="1" kern="1200">
                        <a:solidFill>
                          <a:schemeClr val="tx1"/>
                        </a:solidFill>
                        <a:latin typeface="Cambria Math" panose="02040503050406030204" pitchFamily="18" charset="0"/>
                      </a:rPr>
                      <m:t>.</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𝟔</m:t>
                            </m:r>
                          </m:num>
                          <m:den>
                            <m:r>
                              <a:rPr lang="en-US" sz="2000" b="1" i="1" kern="1200">
                                <a:solidFill>
                                  <a:schemeClr val="tx1"/>
                                </a:solidFill>
                                <a:latin typeface="Cambria Math" panose="02040503050406030204" pitchFamily="18" charset="0"/>
                              </a:rPr>
                              <m:t>𝟕</m:t>
                            </m:r>
                          </m:den>
                        </m:f>
                      </m:e>
                    </m:func>
                  </m:oMath>
                </a14:m>
                <a:r>
                  <a:rPr lang="en-US" sz="2000" b="1" kern="1200" dirty="0">
                    <a:solidFill>
                      <a:schemeClr val="tx1"/>
                    </a:solidFill>
                    <a:latin typeface="Times New Roman" panose="02020603050405020304" pitchFamily="18" charset="0"/>
                    <a:cs typeface="Times New Roman" panose="02020603050405020304" pitchFamily="18" charset="0"/>
                  </a:rPr>
                  <a:t>  = .592</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 </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E(y)= -</a:t>
                </a:r>
                <a14:m>
                  <m:oMath xmlns:m="http://schemas.openxmlformats.org/officeDocument/2006/math">
                    <m:r>
                      <a:rPr lang="en-US" sz="2000" b="1" kern="1200">
                        <a:solidFill>
                          <a:schemeClr val="tx1"/>
                        </a:solidFill>
                        <a:latin typeface="Cambria Math" panose="02040503050406030204" pitchFamily="18" charset="0"/>
                      </a:rPr>
                      <m:t> </m:t>
                    </m:r>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𝟗</m:t>
                        </m:r>
                      </m:num>
                      <m:den>
                        <m:r>
                          <a:rPr lang="en-US" sz="2000" b="1" i="1" kern="1200">
                            <a:solidFill>
                              <a:schemeClr val="tx1"/>
                            </a:solidFill>
                            <a:latin typeface="Cambria Math" panose="02040503050406030204" pitchFamily="18" charset="0"/>
                          </a:rPr>
                          <m:t>𝟏𝟒</m:t>
                        </m:r>
                      </m:den>
                    </m:f>
                    <m:r>
                      <a:rPr lang="en-US" sz="2000" b="1" i="1" kern="1200">
                        <a:solidFill>
                          <a:schemeClr val="tx1"/>
                        </a:solidFill>
                        <a:latin typeface="Cambria Math" panose="02040503050406030204" pitchFamily="18" charset="0"/>
                      </a:rPr>
                      <m:t>.</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𝟗</m:t>
                            </m:r>
                          </m:num>
                          <m:den>
                            <m:r>
                              <a:rPr lang="en-US" sz="2000" b="1" i="1" kern="1200">
                                <a:solidFill>
                                  <a:schemeClr val="tx1"/>
                                </a:solidFill>
                                <a:latin typeface="Cambria Math" panose="02040503050406030204" pitchFamily="18" charset="0"/>
                              </a:rPr>
                              <m:t>𝟏𝟒</m:t>
                            </m:r>
                          </m:den>
                        </m:f>
                      </m:e>
                    </m:func>
                  </m:oMath>
                </a14:m>
                <a:r>
                  <a:rPr lang="en-US" sz="2000" b="1"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000" b="1" kern="1200">
                        <a:solidFill>
                          <a:schemeClr val="tx1"/>
                        </a:solidFill>
                        <a:latin typeface="Cambria Math" panose="02040503050406030204" pitchFamily="18" charset="0"/>
                      </a:rPr>
                      <m:t> </m:t>
                    </m:r>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𝟓</m:t>
                        </m:r>
                      </m:num>
                      <m:den>
                        <m:r>
                          <a:rPr lang="en-US" sz="2000" b="1" i="1" kern="1200">
                            <a:solidFill>
                              <a:schemeClr val="tx1"/>
                            </a:solidFill>
                            <a:latin typeface="Cambria Math" panose="02040503050406030204" pitchFamily="18" charset="0"/>
                          </a:rPr>
                          <m:t>𝟏𝟒</m:t>
                        </m:r>
                      </m:den>
                    </m:f>
                    <m:r>
                      <a:rPr lang="en-US" sz="2000" b="1" i="1" kern="1200">
                        <a:solidFill>
                          <a:schemeClr val="tx1"/>
                        </a:solidFill>
                        <a:latin typeface="Cambria Math" panose="02040503050406030204" pitchFamily="18" charset="0"/>
                      </a:rPr>
                      <m:t>.</m:t>
                    </m:r>
                    <m:func>
                      <m:funcPr>
                        <m:ctrlPr>
                          <a:rPr lang="en-US" sz="2000" b="1" i="1" kern="1200">
                            <a:solidFill>
                              <a:schemeClr val="tx1"/>
                            </a:solidFill>
                            <a:latin typeface="Cambria Math" panose="02040503050406030204" pitchFamily="18" charset="0"/>
                          </a:rPr>
                        </m:ctrlPr>
                      </m:funcPr>
                      <m:fName>
                        <m:sSub>
                          <m:sSubPr>
                            <m:ctrlPr>
                              <a:rPr lang="en-US" sz="2000" b="1" i="1" kern="1200">
                                <a:solidFill>
                                  <a:schemeClr val="tx1"/>
                                </a:solidFill>
                                <a:latin typeface="Cambria Math" panose="02040503050406030204" pitchFamily="18" charset="0"/>
                              </a:rPr>
                            </m:ctrlPr>
                          </m:sSubPr>
                          <m:e>
                            <m:r>
                              <a:rPr lang="en-US" sz="2000" b="1" i="1" kern="1200">
                                <a:solidFill>
                                  <a:schemeClr val="tx1"/>
                                </a:solidFill>
                                <a:latin typeface="Cambria Math" panose="02040503050406030204" pitchFamily="18" charset="0"/>
                              </a:rPr>
                              <m:t>𝒍𝒐𝒈</m:t>
                            </m:r>
                          </m:e>
                          <m:sub>
                            <m:r>
                              <a:rPr lang="en-US" sz="2000" b="1" i="1" kern="1200">
                                <a:solidFill>
                                  <a:schemeClr val="tx1"/>
                                </a:solidFill>
                                <a:latin typeface="Cambria Math" panose="02040503050406030204" pitchFamily="18" charset="0"/>
                              </a:rPr>
                              <m:t>𝟐</m:t>
                            </m:r>
                          </m:sub>
                        </m:sSub>
                      </m:fName>
                      <m:e>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𝟓</m:t>
                            </m:r>
                          </m:num>
                          <m:den>
                            <m:r>
                              <a:rPr lang="en-US" sz="2000" b="1" i="1" kern="1200">
                                <a:solidFill>
                                  <a:schemeClr val="tx1"/>
                                </a:solidFill>
                                <a:latin typeface="Cambria Math" panose="02040503050406030204" pitchFamily="18" charset="0"/>
                              </a:rPr>
                              <m:t>𝟏𝟒</m:t>
                            </m:r>
                          </m:den>
                        </m:f>
                        <m:r>
                          <a:rPr lang="en-US" sz="2000" b="1" i="1" kern="1200">
                            <a:solidFill>
                              <a:schemeClr val="tx1"/>
                            </a:solidFill>
                            <a:latin typeface="Cambria Math" panose="02040503050406030204" pitchFamily="18" charset="0"/>
                          </a:rPr>
                          <m:t> </m:t>
                        </m:r>
                      </m:e>
                    </m:func>
                  </m:oMath>
                </a14:m>
                <a:r>
                  <a:rPr lang="en-US" sz="2000" b="1" kern="1200" dirty="0">
                    <a:solidFill>
                      <a:schemeClr val="tx1"/>
                    </a:solidFill>
                    <a:latin typeface="Times New Roman" panose="02020603050405020304" pitchFamily="18" charset="0"/>
                    <a:cs typeface="Times New Roman" panose="02020603050405020304" pitchFamily="18" charset="0"/>
                  </a:rPr>
                  <a:t> = .954</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 </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IG(y, Hum)=E(y)-</a:t>
                </a:r>
                <a14:m>
                  <m:oMath xmlns:m="http://schemas.openxmlformats.org/officeDocument/2006/math">
                    <m:nary>
                      <m:naryPr>
                        <m:chr m:val="∑"/>
                        <m:ctrlPr>
                          <a:rPr lang="en-US" sz="2000" b="1" i="1" kern="1200">
                            <a:solidFill>
                              <a:schemeClr val="tx1"/>
                            </a:solidFill>
                            <a:latin typeface="Cambria Math" panose="02040503050406030204" pitchFamily="18" charset="0"/>
                          </a:rPr>
                        </m:ctrlPr>
                      </m:naryPr>
                      <m:sub>
                        <m:r>
                          <m:rPr>
                            <m:brk m:alnAt="23"/>
                          </m:rPr>
                          <a:rPr lang="en-US" sz="2000" b="1" i="1" kern="1200">
                            <a:solidFill>
                              <a:schemeClr val="tx1"/>
                            </a:solidFill>
                            <a:latin typeface="Cambria Math" panose="02040503050406030204" pitchFamily="18" charset="0"/>
                          </a:rPr>
                          <m:t>𝒊</m:t>
                        </m:r>
                        <m:r>
                          <a:rPr lang="en-US" sz="2000" b="1" i="1" kern="1200">
                            <a:solidFill>
                              <a:schemeClr val="tx1"/>
                            </a:solidFill>
                            <a:latin typeface="Cambria Math" panose="02040503050406030204" pitchFamily="18" charset="0"/>
                          </a:rPr>
                          <m:t>=</m:t>
                        </m:r>
                        <m:r>
                          <a:rPr lang="en-US" sz="2000" b="1" i="1" kern="1200">
                            <a:solidFill>
                              <a:schemeClr val="tx1"/>
                            </a:solidFill>
                            <a:latin typeface="Cambria Math" panose="02040503050406030204" pitchFamily="18" charset="0"/>
                          </a:rPr>
                          <m:t>𝟏</m:t>
                        </m:r>
                      </m:sub>
                      <m:sup>
                        <m:r>
                          <a:rPr lang="en-US" sz="2000" b="1" i="1" kern="1200">
                            <a:solidFill>
                              <a:schemeClr val="tx1"/>
                            </a:solidFill>
                            <a:latin typeface="Cambria Math" panose="02040503050406030204" pitchFamily="18" charset="0"/>
                          </a:rPr>
                          <m:t>𝒌</m:t>
                        </m:r>
                      </m:sup>
                      <m:e>
                        <m:r>
                          <a:rPr lang="en-US" sz="2000" b="1" i="1" kern="1200">
                            <a:solidFill>
                              <a:schemeClr val="tx1"/>
                            </a:solidFill>
                            <a:latin typeface="Cambria Math" panose="02040503050406030204" pitchFamily="18" charset="0"/>
                          </a:rPr>
                          <m:t>𝑷𝒊</m:t>
                        </m:r>
                        <m:r>
                          <a:rPr lang="en-US" sz="2000" b="1" i="1" kern="1200">
                            <a:solidFill>
                              <a:schemeClr val="tx1"/>
                            </a:solidFill>
                            <a:latin typeface="Cambria Math" panose="02040503050406030204" pitchFamily="18" charset="0"/>
                          </a:rPr>
                          <m:t>.</m:t>
                        </m:r>
                        <m:r>
                          <a:rPr lang="en-US" sz="2000" b="1" i="1" kern="1200">
                            <a:solidFill>
                              <a:schemeClr val="tx1"/>
                            </a:solidFill>
                            <a:latin typeface="Cambria Math" panose="02040503050406030204" pitchFamily="18" charset="0"/>
                          </a:rPr>
                          <m:t>𝑬</m:t>
                        </m:r>
                        <m:r>
                          <a:rPr lang="en-US" sz="2000" b="1" i="1" kern="1200">
                            <a:solidFill>
                              <a:schemeClr val="tx1"/>
                            </a:solidFill>
                            <a:latin typeface="Cambria Math" panose="02040503050406030204" pitchFamily="18" charset="0"/>
                          </a:rPr>
                          <m:t>(</m:t>
                        </m:r>
                      </m:e>
                    </m:nary>
                  </m:oMath>
                </a14:m>
                <a:r>
                  <a:rPr lang="en-US" sz="2000" b="1" kern="1200" dirty="0">
                    <a:solidFill>
                      <a:schemeClr val="tx1"/>
                    </a:solidFill>
                    <a:latin typeface="Times New Roman" panose="02020603050405020304" pitchFamily="18" charset="0"/>
                    <a:cs typeface="Times New Roman" panose="02020603050405020304" pitchFamily="18" charset="0"/>
                  </a:rPr>
                  <a:t>Hum (</a:t>
                </a:r>
                <a:r>
                  <a:rPr lang="en-US" sz="2000" b="1" kern="1200" dirty="0" err="1">
                    <a:solidFill>
                      <a:schemeClr val="tx1"/>
                    </a:solidFill>
                    <a:latin typeface="Times New Roman" panose="02020603050405020304" pitchFamily="18" charset="0"/>
                    <a:cs typeface="Times New Roman" panose="02020603050405020304" pitchFamily="18" charset="0"/>
                  </a:rPr>
                  <a:t>i</a:t>
                </a:r>
                <a:r>
                  <a:rPr lang="en-US" sz="2000" b="1" kern="1200" dirty="0">
                    <a:solidFill>
                      <a:schemeClr val="tx1"/>
                    </a:solidFill>
                    <a:latin typeface="Times New Roman" panose="02020603050405020304" pitchFamily="18" charset="0"/>
                    <a:cs typeface="Times New Roman" panose="02020603050405020304" pitchFamily="18" charset="0"/>
                  </a:rPr>
                  <a:t>))</a:t>
                </a:r>
                <a:endParaRPr lang="en-US" sz="20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300" b="1" kern="1200" dirty="0">
                    <a:solidFill>
                      <a:schemeClr val="tx1"/>
                    </a:solidFill>
                    <a:latin typeface="Times New Roman" panose="02020603050405020304" pitchFamily="18" charset="0"/>
                    <a:cs typeface="Times New Roman" panose="02020603050405020304" pitchFamily="18" charset="0"/>
                  </a:rPr>
                  <a:t> </a:t>
                </a:r>
                <a:endParaRPr lang="en-US" sz="300" b="1" kern="1200" dirty="0">
                  <a:solidFill>
                    <a:schemeClr val="tx1"/>
                  </a:solidFill>
                  <a:latin typeface="Times New Roman" panose="02020603050405020304" pitchFamily="18" charset="0"/>
                  <a:cs typeface="Times New Roman" panose="02020603050405020304" pitchFamily="18" charset="0"/>
                </a:endParaRPr>
              </a:p>
              <a:p>
                <a:pPr defTabSz="370205">
                  <a:spcAft>
                    <a:spcPts val="600"/>
                  </a:spcAft>
                </a:pPr>
                <a:r>
                  <a:rPr lang="en-US" sz="2000" b="1" kern="1200" dirty="0">
                    <a:solidFill>
                      <a:schemeClr val="tx1"/>
                    </a:solidFill>
                    <a:latin typeface="Times New Roman" panose="02020603050405020304" pitchFamily="18" charset="0"/>
                    <a:cs typeface="Times New Roman" panose="02020603050405020304" pitchFamily="18" charset="0"/>
                  </a:rPr>
                  <a:t>                      =  .954 - </a:t>
                </a:r>
                <a14:m>
                  <m:oMath xmlns:m="http://schemas.openxmlformats.org/officeDocument/2006/math">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𝟕</m:t>
                        </m:r>
                      </m:num>
                      <m:den>
                        <m:r>
                          <a:rPr lang="en-US" sz="2000" b="1" i="1" kern="1200">
                            <a:solidFill>
                              <a:schemeClr val="tx1"/>
                            </a:solidFill>
                            <a:latin typeface="Cambria Math" panose="02040503050406030204" pitchFamily="18" charset="0"/>
                          </a:rPr>
                          <m:t>𝟏𝟒</m:t>
                        </m:r>
                      </m:den>
                    </m:f>
                  </m:oMath>
                </a14:m>
                <a:r>
                  <a:rPr lang="en-US" sz="2000" b="1" kern="1200" dirty="0">
                    <a:solidFill>
                      <a:schemeClr val="tx1"/>
                    </a:solidFill>
                    <a:latin typeface="Times New Roman" panose="02020603050405020304" pitchFamily="18" charset="0"/>
                    <a:cs typeface="Times New Roman" panose="02020603050405020304" pitchFamily="18" charset="0"/>
                  </a:rPr>
                  <a:t> (.985)  - </a:t>
                </a:r>
                <a14:m>
                  <m:oMath xmlns:m="http://schemas.openxmlformats.org/officeDocument/2006/math">
                    <m:f>
                      <m:fPr>
                        <m:ctrlPr>
                          <a:rPr lang="en-US" sz="2000" b="1" i="1" kern="1200">
                            <a:solidFill>
                              <a:schemeClr val="tx1"/>
                            </a:solidFill>
                            <a:latin typeface="Cambria Math" panose="02040503050406030204" pitchFamily="18" charset="0"/>
                          </a:rPr>
                        </m:ctrlPr>
                      </m:fPr>
                      <m:num>
                        <m:r>
                          <a:rPr lang="en-US" sz="2000" b="1" i="1" kern="1200">
                            <a:solidFill>
                              <a:schemeClr val="tx1"/>
                            </a:solidFill>
                            <a:latin typeface="Cambria Math" panose="02040503050406030204" pitchFamily="18" charset="0"/>
                          </a:rPr>
                          <m:t>𝟕</m:t>
                        </m:r>
                      </m:num>
                      <m:den>
                        <m:r>
                          <a:rPr lang="en-US" sz="2000" b="1" i="1" kern="1200">
                            <a:solidFill>
                              <a:schemeClr val="tx1"/>
                            </a:solidFill>
                            <a:latin typeface="Cambria Math" panose="02040503050406030204" pitchFamily="18" charset="0"/>
                          </a:rPr>
                          <m:t>𝟏𝟒</m:t>
                        </m:r>
                      </m:den>
                    </m:f>
                    <m:r>
                      <a:rPr lang="en-US" sz="2000" b="1" kern="1200">
                        <a:solidFill>
                          <a:schemeClr val="tx1"/>
                        </a:solidFill>
                        <a:latin typeface="Cambria Math" panose="02040503050406030204" pitchFamily="18" charset="0"/>
                      </a:rPr>
                      <m:t>(.</m:t>
                    </m:r>
                    <m:r>
                      <a:rPr lang="en-US" sz="2000" b="1" i="1" kern="1200">
                        <a:solidFill>
                          <a:schemeClr val="tx1"/>
                        </a:solidFill>
                        <a:latin typeface="Cambria Math" panose="02040503050406030204" pitchFamily="18" charset="0"/>
                      </a:rPr>
                      <m:t>𝟓𝟗𝟐</m:t>
                    </m:r>
                    <m:r>
                      <a:rPr lang="en-US" sz="2000" b="1" kern="1200">
                        <a:solidFill>
                          <a:schemeClr val="tx1"/>
                        </a:solidFill>
                        <a:latin typeface="Cambria Math" panose="02040503050406030204" pitchFamily="18" charset="0"/>
                      </a:rPr>
                      <m:t>)</m:t>
                    </m:r>
                  </m:oMath>
                </a14:m>
                <a:r>
                  <a:rPr lang="en-US" sz="2000" b="1" kern="1200" dirty="0">
                    <a:solidFill>
                      <a:schemeClr val="tx1"/>
                    </a:solidFill>
                    <a:latin typeface="Times New Roman" panose="02020603050405020304" pitchFamily="18" charset="0"/>
                    <a:cs typeface="Times New Roman" panose="02020603050405020304" pitchFamily="18" charset="0"/>
                  </a:rPr>
                  <a:t> = .151</a:t>
                </a:r>
                <a:endParaRPr lang="en-US" sz="28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605411" y="785968"/>
                <a:ext cx="5574216" cy="4805354"/>
              </a:xfrm>
              <a:prstGeom prst="rect">
                <a:avLst/>
              </a:prstGeom>
              <a:blipFill rotWithShape="1">
                <a:blip r:embed="rId3"/>
                <a:stretch>
                  <a:fillRect l="-5" t="-10" r="8" b="3"/>
                </a:stretch>
              </a:blipFill>
            </p:spPr>
            <p:txBody>
              <a:bodyPr/>
              <a:lstStyle/>
              <a:p>
                <a:r>
                  <a:rPr lang="en-US" altLang="en-US">
                    <a:noFill/>
                  </a:rPr>
                  <a:t> </a:t>
                </a:r>
              </a:p>
            </p:txBody>
          </p:sp>
        </mc:Fallback>
      </mc:AlternateContent>
      <p:sp>
        <p:nvSpPr>
          <p:cNvPr id="5" name="Oval 4"/>
          <p:cNvSpPr/>
          <p:nvPr/>
        </p:nvSpPr>
        <p:spPr>
          <a:xfrm>
            <a:off x="8328413" y="577747"/>
            <a:ext cx="1101059" cy="7834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0205">
              <a:spcAft>
                <a:spcPts val="600"/>
              </a:spcAft>
            </a:pPr>
            <a:r>
              <a:rPr lang="en-US" sz="1600" b="1" kern="1200" dirty="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Hum</a:t>
            </a:r>
            <a:endParaRPr lang="en-US" sz="1600" b="1" kern="1200" dirty="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0205">
              <a:spcAft>
                <a:spcPts val="600"/>
              </a:spcAft>
            </a:pPr>
            <a:r>
              <a:rPr lang="en-US" sz="1600" b="1" kern="1200" dirty="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5N,9y</a:t>
            </a:r>
            <a:endParaRPr lang="en-US" sz="2000" b="1" dirty="0">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6" name="Oval 5"/>
          <p:cNvSpPr/>
          <p:nvPr/>
        </p:nvSpPr>
        <p:spPr>
          <a:xfrm>
            <a:off x="9206642" y="1468831"/>
            <a:ext cx="1284259" cy="7834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0205">
              <a:spcAft>
                <a:spcPts val="600"/>
              </a:spcAft>
            </a:pPr>
            <a:r>
              <a:rPr lang="en-US" sz="1600" b="1" kern="1200" dirty="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Normal</a:t>
            </a:r>
            <a:endParaRPr lang="en-US" sz="1600" b="1" kern="1200" dirty="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0205">
              <a:spcAft>
                <a:spcPts val="600"/>
              </a:spcAft>
            </a:pPr>
            <a:r>
              <a:rPr lang="en-US" sz="1600" b="1" kern="1200" dirty="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1N,6Y</a:t>
            </a:r>
            <a:endParaRPr lang="en-US" sz="2000" b="1" dirty="0">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7" name="Oval 6"/>
          <p:cNvSpPr/>
          <p:nvPr/>
        </p:nvSpPr>
        <p:spPr>
          <a:xfrm>
            <a:off x="7054365" y="1586354"/>
            <a:ext cx="1284259" cy="7834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370205">
              <a:spcAft>
                <a:spcPts val="600"/>
              </a:spcAft>
            </a:pPr>
            <a:r>
              <a:rPr lang="en-US" sz="1600"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High</a:t>
            </a:r>
            <a:endParaRPr lang="en-US" sz="1600"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endParaRPr>
          </a:p>
          <a:p>
            <a:pPr algn="ctr" defTabSz="370205">
              <a:spcAft>
                <a:spcPts val="600"/>
              </a:spcAft>
            </a:pPr>
            <a:r>
              <a:rPr lang="en-US" sz="1600" b="1" kern="1200">
                <a:ln w="0"/>
                <a:solidFill>
                  <a:schemeClr val="tx1"/>
                </a:solidFill>
                <a:effectLst>
                  <a:outerShdw blurRad="38100" dist="19050" dir="2700000" algn="tl" rotWithShape="0">
                    <a:schemeClr val="dk1">
                      <a:alpha val="40000"/>
                    </a:schemeClr>
                  </a:outerShdw>
                </a:effectLst>
                <a:highlight>
                  <a:srgbClr val="FFFF00"/>
                </a:highlight>
                <a:latin typeface="+mn-lt"/>
                <a:ea typeface="+mn-ea"/>
                <a:cs typeface="+mn-cs"/>
              </a:rPr>
              <a:t>4N,3Y</a:t>
            </a:r>
            <a:endParaRPr lang="en-US" sz="2000" b="1">
              <a:ln w="0"/>
              <a:solidFill>
                <a:schemeClr val="tx1"/>
              </a:solidFill>
              <a:effectLst>
                <a:outerShdw blurRad="38100" dist="19050" dir="2700000" algn="tl" rotWithShape="0">
                  <a:schemeClr val="dk1">
                    <a:alpha val="40000"/>
                  </a:schemeClr>
                </a:outerShdw>
              </a:effectLst>
              <a:highlight>
                <a:srgbClr val="FFFF00"/>
              </a:highlight>
            </a:endParaRPr>
          </a:p>
        </p:txBody>
      </p:sp>
      <p:cxnSp>
        <p:nvCxnSpPr>
          <p:cNvPr id="8" name="Straight Arrow Connector 7"/>
          <p:cNvCxnSpPr>
            <a:stCxn id="5" idx="3"/>
            <a:endCxn id="7" idx="0"/>
          </p:cNvCxnSpPr>
          <p:nvPr/>
        </p:nvCxnSpPr>
        <p:spPr>
          <a:xfrm flipH="1">
            <a:off x="7696495" y="1246459"/>
            <a:ext cx="793164" cy="339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5"/>
            <a:endCxn id="6" idx="0"/>
          </p:cNvCxnSpPr>
          <p:nvPr/>
        </p:nvCxnSpPr>
        <p:spPr>
          <a:xfrm>
            <a:off x="9268226" y="1246459"/>
            <a:ext cx="580546" cy="22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table with text on it&#10;&#10;Description automatically generated"/>
          <p:cNvPicPr>
            <a:picLocks noChangeAspect="1"/>
          </p:cNvPicPr>
          <p:nvPr/>
        </p:nvPicPr>
        <p:blipFill rotWithShape="1">
          <a:blip r:embed="rId4"/>
          <a:srcRect r="11341"/>
          <a:stretch>
            <a:fillRect/>
          </a:stretch>
        </p:blipFill>
        <p:spPr>
          <a:xfrm>
            <a:off x="9107181" y="2563910"/>
            <a:ext cx="2326120" cy="3736886"/>
          </a:xfrm>
          <a:prstGeom prst="rect">
            <a:avLst/>
          </a:prstGeom>
        </p:spPr>
      </p:pic>
      <p:pic>
        <p:nvPicPr>
          <p:cNvPr id="11" name="Picture 10" descr="A table with text on it&#10;&#10;Description automatically generated"/>
          <p:cNvPicPr>
            <a:picLocks noChangeAspect="1"/>
          </p:cNvPicPr>
          <p:nvPr/>
        </p:nvPicPr>
        <p:blipFill rotWithShape="1">
          <a:blip r:embed="rId5"/>
          <a:srcRect r="11606"/>
          <a:stretch>
            <a:fillRect/>
          </a:stretch>
        </p:blipFill>
        <p:spPr>
          <a:xfrm>
            <a:off x="6579611" y="2540072"/>
            <a:ext cx="2457277" cy="366739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p:cNvSpPr>
            <a:spLocks noGrp="1" noRot="1" noChangeAspect="1" noMove="1" noResize="1" noEditPoints="1" noAdjustHandles="1" noChangeArrowheads="1" noChangeShapeType="1" noTextEdit="1"/>
          </p:cNvSpPr>
          <p:nvPr/>
        </p:nvSpPr>
        <p:spPr>
          <a:xfrm>
            <a:off x="479815" y="484632"/>
            <a:ext cx="11232371" cy="5888736"/>
          </a:xfrm>
          <a:prstGeom prst="rect">
            <a:avLst/>
          </a:prstGeom>
          <a:solidFill>
            <a:srgbClr val="FFFFFF"/>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8" descr="Table&#10;&#10;Description automatically generated"/>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32000"/>
                    </a14:imgEffect>
                  </a14:imgLayer>
                </a14:imgProps>
              </a:ext>
            </a:extLst>
          </a:blip>
          <a:stretch>
            <a:fillRect/>
          </a:stretch>
        </p:blipFill>
        <p:spPr>
          <a:xfrm>
            <a:off x="611130" y="753420"/>
            <a:ext cx="6289107" cy="534572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0" name="TextBox 9"/>
          <p:cNvSpPr txBox="1"/>
          <p:nvPr/>
        </p:nvSpPr>
        <p:spPr>
          <a:xfrm>
            <a:off x="7251150" y="1427368"/>
            <a:ext cx="4165950"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2000" dirty="0"/>
              <a:t> Choose attribute with the largest information gain as the decision node, divide the dataset by its branches and repeat the same process on every branch.</a:t>
            </a:r>
            <a:endParaRPr lang="en-US" sz="2000" dirty="0"/>
          </a:p>
          <a:p>
            <a:pPr defTabSz="914400">
              <a:lnSpc>
                <a:spcPct val="120000"/>
              </a:lnSpc>
              <a:spcAft>
                <a:spcPts val="600"/>
              </a:spcAft>
              <a:buClr>
                <a:schemeClr val="accent6"/>
              </a:buClr>
              <a:buSzPct val="90000"/>
            </a:pPr>
            <a:endParaRPr lang="en-US" sz="2000" dirty="0"/>
          </a:p>
          <a:p>
            <a:pPr defTabSz="914400">
              <a:lnSpc>
                <a:spcPct val="120000"/>
              </a:lnSpc>
              <a:spcAft>
                <a:spcPts val="600"/>
              </a:spcAft>
              <a:buClr>
                <a:schemeClr val="accent6"/>
              </a:buClr>
              <a:buSzPct val="90000"/>
              <a:buFont typeface="Wingdings" panose="05000000000000000000" pitchFamily="2" charset="2"/>
              <a:buChar char="§"/>
            </a:pPr>
            <a:r>
              <a:rPr lang="en-US" sz="2000" dirty="0"/>
              <a:t> We can see largest information gain is Outlook</a:t>
            </a:r>
            <a:endParaRPr lang="en-US" sz="2000" dirty="0"/>
          </a:p>
          <a:p>
            <a:pPr defTabSz="914400">
              <a:lnSpc>
                <a:spcPct val="120000"/>
              </a:lnSpc>
              <a:spcAft>
                <a:spcPts val="600"/>
              </a:spcAft>
              <a:buClr>
                <a:schemeClr val="accent6"/>
              </a:buClr>
              <a:buSzPct val="90000"/>
              <a:buFont typeface="Wingdings" panose="05000000000000000000" pitchFamily="2" charset="2"/>
              <a:buChar char="§"/>
            </a:pPr>
            <a:endParaRPr lang="en-US" sz="1600" dirty="0"/>
          </a:p>
          <a:p>
            <a:pPr defTabSz="914400">
              <a:lnSpc>
                <a:spcPct val="120000"/>
              </a:lnSpc>
              <a:spcAft>
                <a:spcPts val="600"/>
              </a:spcAft>
              <a:buClr>
                <a:schemeClr val="accent6"/>
              </a:buClr>
              <a:buSzPct val="90000"/>
              <a:buFont typeface="Wingdings" panose="05000000000000000000" pitchFamily="2" charset="2"/>
              <a:buChar char="§"/>
            </a:pPr>
            <a:endParaRPr lang="en-US" sz="1600" dirty="0"/>
          </a:p>
        </p:txBody>
      </p:sp>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datastoreItem>
</file>

<file path=customXml/itemProps2.xml><?xml version="1.0" encoding="utf-8"?>
<ds:datastoreItem xmlns:ds="http://schemas.openxmlformats.org/officeDocument/2006/customXml" ds:itemID="{07ECF6D8-9EA4-45A1-AFEB-B7C326AF0859}">
  <ds:schemaRefs/>
</ds:datastoreItem>
</file>

<file path=customXml/itemProps3.xml><?xml version="1.0" encoding="utf-8"?>
<ds:datastoreItem xmlns:ds="http://schemas.openxmlformats.org/officeDocument/2006/customXml" ds:itemID="{3FD9A38F-9A2C-42E5-9013-4C4B1FFCB4F6}">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9782</Words>
  <Application>WPS Presentation</Application>
  <PresentationFormat>Widescreen</PresentationFormat>
  <Paragraphs>417</Paragraphs>
  <Slides>40</Slides>
  <Notes>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40</vt:i4>
      </vt:variant>
    </vt:vector>
  </HeadingPairs>
  <TitlesOfParts>
    <vt:vector size="58" baseType="lpstr">
      <vt:lpstr>Arial</vt:lpstr>
      <vt:lpstr>SimSun</vt:lpstr>
      <vt:lpstr>Wingdings</vt:lpstr>
      <vt:lpstr>Wingdings 3</vt:lpstr>
      <vt:lpstr>MS Shell Dlg 2</vt:lpstr>
      <vt:lpstr>Tahoma</vt:lpstr>
      <vt:lpstr>Calibri</vt:lpstr>
      <vt:lpstr>Times New Roman</vt:lpstr>
      <vt:lpstr>Cambria Math</vt:lpstr>
      <vt:lpstr>Aptos</vt:lpstr>
      <vt:lpstr>Segoe UI</vt:lpstr>
      <vt:lpstr>Aptos Display</vt:lpstr>
      <vt:lpstr>Microsoft YaHei</vt:lpstr>
      <vt:lpstr>Arial Unicode MS</vt:lpstr>
      <vt:lpstr>Calibri</vt:lpstr>
      <vt:lpstr>Aldhabi</vt:lpstr>
      <vt:lpstr>Madison</vt:lpstr>
      <vt:lpstr>Orange Waves</vt:lpstr>
      <vt:lpstr>Decision Tree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branch with entropy more than 0 needs further splitting.</vt:lpstr>
      <vt:lpstr> Random Forest</vt:lpstr>
      <vt:lpstr>What is Random forest?</vt:lpstr>
      <vt:lpstr>The Algorithm works in RF</vt:lpstr>
      <vt:lpstr>Example</vt:lpstr>
      <vt:lpstr>Example Cont.</vt:lpstr>
      <vt:lpstr>PowerPoint 演示文稿</vt:lpstr>
      <vt:lpstr>Underfitting and Overfitting</vt:lpstr>
      <vt:lpstr>  Example to Understand Overfitting  </vt:lpstr>
      <vt:lpstr>  Overfitting  </vt:lpstr>
      <vt:lpstr>  How to Detect Overfitting ?  </vt:lpstr>
      <vt:lpstr>  Underfitting?  </vt:lpstr>
      <vt:lpstr>Underfitting and Overfitting</vt:lpstr>
      <vt:lpstr>Support Vector Machine (SVM) </vt:lpstr>
      <vt:lpstr>SVM</vt:lpstr>
      <vt:lpstr>SVM</vt:lpstr>
      <vt:lpstr>SVM</vt:lpstr>
      <vt:lpstr>SVM</vt:lpstr>
      <vt:lpstr>Non-Linear SVM</vt:lpstr>
      <vt:lpstr>Non-Linear SVM</vt:lpstr>
      <vt:lpstr>PowerPoint 演示文稿</vt:lpstr>
      <vt:lpstr>PowerPoint 演示文稿</vt:lpstr>
      <vt:lpstr>Non-Linear SVM</vt:lpstr>
      <vt:lpstr>Non-Linear SVM</vt:lpstr>
      <vt:lpstr>Non-Linear SVM</vt:lpstr>
      <vt:lpstr>SVM Kernel Trick</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Shereen Ebrahiem</cp:lastModifiedBy>
  <cp:revision>3</cp:revision>
  <dcterms:created xsi:type="dcterms:W3CDTF">2021-01-03T22:53:00Z</dcterms:created>
  <dcterms:modified xsi:type="dcterms:W3CDTF">2025-02-21T15:53:18Z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FAD6D5BE98AA45C7B5BBCAA00347AB30_13</vt:lpwstr>
  </property>
  <property fmtid="{D5CDD505-2E9C-101B-9397-08002B2CF9AE}" pid="4" name="KSOProductBuildVer">
    <vt:lpwstr>1033-12.2.0.20323</vt:lpwstr>
  </property>
</Properties>
</file>